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8" r:id="rId1"/>
    <p:sldMasterId id="2147483780" r:id="rId2"/>
  </p:sldMasterIdLst>
  <p:notesMasterIdLst>
    <p:notesMasterId r:id="rId46"/>
  </p:notesMasterIdLst>
  <p:handoutMasterIdLst>
    <p:handoutMasterId r:id="rId47"/>
  </p:handoutMasterIdLst>
  <p:sldIdLst>
    <p:sldId id="327" r:id="rId3"/>
    <p:sldId id="575" r:id="rId4"/>
    <p:sldId id="369" r:id="rId5"/>
    <p:sldId id="355" r:id="rId6"/>
    <p:sldId id="692" r:id="rId7"/>
    <p:sldId id="331" r:id="rId8"/>
    <p:sldId id="332" r:id="rId9"/>
    <p:sldId id="708" r:id="rId10"/>
    <p:sldId id="709" r:id="rId11"/>
    <p:sldId id="710" r:id="rId12"/>
    <p:sldId id="714" r:id="rId13"/>
    <p:sldId id="711" r:id="rId14"/>
    <p:sldId id="712" r:id="rId15"/>
    <p:sldId id="713" r:id="rId16"/>
    <p:sldId id="675" r:id="rId17"/>
    <p:sldId id="664" r:id="rId18"/>
    <p:sldId id="379" r:id="rId19"/>
    <p:sldId id="416" r:id="rId20"/>
    <p:sldId id="420" r:id="rId21"/>
    <p:sldId id="457" r:id="rId22"/>
    <p:sldId id="718" r:id="rId23"/>
    <p:sldId id="717" r:id="rId24"/>
    <p:sldId id="719" r:id="rId25"/>
    <p:sldId id="720" r:id="rId26"/>
    <p:sldId id="721" r:id="rId27"/>
    <p:sldId id="722" r:id="rId28"/>
    <p:sldId id="723" r:id="rId29"/>
    <p:sldId id="724" r:id="rId30"/>
    <p:sldId id="725" r:id="rId31"/>
    <p:sldId id="726" r:id="rId32"/>
    <p:sldId id="727" r:id="rId33"/>
    <p:sldId id="728" r:id="rId34"/>
    <p:sldId id="729" r:id="rId35"/>
    <p:sldId id="730" r:id="rId36"/>
    <p:sldId id="731" r:id="rId37"/>
    <p:sldId id="732" r:id="rId38"/>
    <p:sldId id="733" r:id="rId39"/>
    <p:sldId id="738" r:id="rId40"/>
    <p:sldId id="734" r:id="rId41"/>
    <p:sldId id="735" r:id="rId42"/>
    <p:sldId id="736" r:id="rId43"/>
    <p:sldId id="737" r:id="rId44"/>
    <p:sldId id="739" r:id="rId45"/>
  </p:sldIdLst>
  <p:sldSz cx="9144000" cy="6858000" type="screen4x3"/>
  <p:notesSz cx="7315200" cy="9601200"/>
  <p:embeddedFontLst>
    <p:embeddedFont>
      <p:font typeface="Arial Unicode MS" panose="020B0604020202020204" charset="-128"/>
      <p:regular r:id="rId48"/>
    </p:embeddedFont>
    <p:embeddedFont>
      <p:font typeface="Monotype Sorts" panose="020B0604020202020204"/>
      <p:regular r:id="rId49"/>
    </p:embeddedFont>
    <p:embeddedFont>
      <p:font typeface="Ericsson GA628" panose="020B0604020202020204" charset="0"/>
      <p:regular r:id="rId50"/>
    </p:embeddedFont>
    <p:embeddedFont>
      <p:font typeface="MS PGothic" panose="020B0600070205080204" pitchFamily="34" charset="-128"/>
      <p:regular r:id="rId51"/>
    </p:embeddedFont>
    <p:embeddedFont>
      <p:font typeface="Monotype Corsiva" panose="03010101010201010101" pitchFamily="66" charset="0"/>
      <p:italic r:id="rId52"/>
    </p:embeddedFont>
    <p:embeddedFont>
      <p:font typeface="Arial Narrow" panose="020B0606020202030204" pitchFamily="34" charset="0"/>
      <p:regular r:id="rId53"/>
      <p:bold r:id="rId54"/>
      <p:italic r:id="rId55"/>
      <p:boldItalic r:id="rId56"/>
    </p:embeddedFont>
  </p:embeddedFontLst>
  <p:custDataLst>
    <p:tags r:id="rId57"/>
  </p:custDataLst>
  <p:defaultTextStyle>
    <a:defPPr>
      <a:defRPr lang="en-US"/>
    </a:defPPr>
    <a:lvl1pPr algn="l" rtl="0" fontAlgn="base">
      <a:spcBef>
        <a:spcPct val="0"/>
      </a:spcBef>
      <a:spcAft>
        <a:spcPct val="0"/>
      </a:spcAft>
      <a:defRPr sz="1400" kern="1200">
        <a:solidFill>
          <a:schemeClr val="tx1"/>
        </a:solidFill>
        <a:latin typeface="Arial Narrow" pitchFamily="34" charset="0"/>
        <a:ea typeface="+mn-ea"/>
        <a:cs typeface="+mn-cs"/>
      </a:defRPr>
    </a:lvl1pPr>
    <a:lvl2pPr marL="457200" algn="l" rtl="0" fontAlgn="base">
      <a:spcBef>
        <a:spcPct val="0"/>
      </a:spcBef>
      <a:spcAft>
        <a:spcPct val="0"/>
      </a:spcAft>
      <a:defRPr sz="1400" kern="1200">
        <a:solidFill>
          <a:schemeClr val="tx1"/>
        </a:solidFill>
        <a:latin typeface="Arial Narrow" pitchFamily="34" charset="0"/>
        <a:ea typeface="+mn-ea"/>
        <a:cs typeface="+mn-cs"/>
      </a:defRPr>
    </a:lvl2pPr>
    <a:lvl3pPr marL="914400" algn="l" rtl="0" fontAlgn="base">
      <a:spcBef>
        <a:spcPct val="0"/>
      </a:spcBef>
      <a:spcAft>
        <a:spcPct val="0"/>
      </a:spcAft>
      <a:defRPr sz="1400" kern="1200">
        <a:solidFill>
          <a:schemeClr val="tx1"/>
        </a:solidFill>
        <a:latin typeface="Arial Narrow" pitchFamily="34" charset="0"/>
        <a:ea typeface="+mn-ea"/>
        <a:cs typeface="+mn-cs"/>
      </a:defRPr>
    </a:lvl3pPr>
    <a:lvl4pPr marL="1371600" algn="l" rtl="0" fontAlgn="base">
      <a:spcBef>
        <a:spcPct val="0"/>
      </a:spcBef>
      <a:spcAft>
        <a:spcPct val="0"/>
      </a:spcAft>
      <a:defRPr sz="1400" kern="1200">
        <a:solidFill>
          <a:schemeClr val="tx1"/>
        </a:solidFill>
        <a:latin typeface="Arial Narrow" pitchFamily="34" charset="0"/>
        <a:ea typeface="+mn-ea"/>
        <a:cs typeface="+mn-cs"/>
      </a:defRPr>
    </a:lvl4pPr>
    <a:lvl5pPr marL="1828800" algn="l" rtl="0" fontAlgn="base">
      <a:spcBef>
        <a:spcPct val="0"/>
      </a:spcBef>
      <a:spcAft>
        <a:spcPct val="0"/>
      </a:spcAft>
      <a:defRPr sz="1400" kern="1200">
        <a:solidFill>
          <a:schemeClr val="tx1"/>
        </a:solidFill>
        <a:latin typeface="Arial Narrow" pitchFamily="34" charset="0"/>
        <a:ea typeface="+mn-ea"/>
        <a:cs typeface="+mn-cs"/>
      </a:defRPr>
    </a:lvl5pPr>
    <a:lvl6pPr marL="2286000" algn="l" defTabSz="914400" rtl="0" eaLnBrk="1" latinLnBrk="0" hangingPunct="1">
      <a:defRPr sz="1400" kern="1200">
        <a:solidFill>
          <a:schemeClr val="tx1"/>
        </a:solidFill>
        <a:latin typeface="Arial Narrow" pitchFamily="34" charset="0"/>
        <a:ea typeface="+mn-ea"/>
        <a:cs typeface="+mn-cs"/>
      </a:defRPr>
    </a:lvl6pPr>
    <a:lvl7pPr marL="2743200" algn="l" defTabSz="914400" rtl="0" eaLnBrk="1" latinLnBrk="0" hangingPunct="1">
      <a:defRPr sz="1400" kern="1200">
        <a:solidFill>
          <a:schemeClr val="tx1"/>
        </a:solidFill>
        <a:latin typeface="Arial Narrow" pitchFamily="34" charset="0"/>
        <a:ea typeface="+mn-ea"/>
        <a:cs typeface="+mn-cs"/>
      </a:defRPr>
    </a:lvl7pPr>
    <a:lvl8pPr marL="3200400" algn="l" defTabSz="914400" rtl="0" eaLnBrk="1" latinLnBrk="0" hangingPunct="1">
      <a:defRPr sz="1400" kern="1200">
        <a:solidFill>
          <a:schemeClr val="tx1"/>
        </a:solidFill>
        <a:latin typeface="Arial Narrow" pitchFamily="34" charset="0"/>
        <a:ea typeface="+mn-ea"/>
        <a:cs typeface="+mn-cs"/>
      </a:defRPr>
    </a:lvl8pPr>
    <a:lvl9pPr marL="3657600" algn="l" defTabSz="914400" rtl="0" eaLnBrk="1" latinLnBrk="0" hangingPunct="1">
      <a:defRPr sz="14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1F"/>
    <a:srgbClr val="C2CD23"/>
    <a:srgbClr val="191919"/>
    <a:srgbClr val="111111"/>
    <a:srgbClr val="0000CC"/>
    <a:srgbClr val="FF4343"/>
    <a:srgbClr val="0079C1"/>
    <a:srgbClr val="FFCC00"/>
    <a:srgbClr val="FFFF99"/>
    <a:srgbClr val="FE9B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41" autoAdjust="0"/>
    <p:restoredTop sz="89645" autoAdjust="0"/>
  </p:normalViewPr>
  <p:slideViewPr>
    <p:cSldViewPr snapToGrid="0">
      <p:cViewPr varScale="1">
        <p:scale>
          <a:sx n="88" d="100"/>
          <a:sy n="88" d="100"/>
        </p:scale>
        <p:origin x="624" y="48"/>
      </p:cViewPr>
      <p:guideLst>
        <p:guide orient="horz" pos="2160"/>
        <p:guide pos="2880"/>
      </p:guideLst>
    </p:cSldViewPr>
  </p:slideViewPr>
  <p:outlineViewPr>
    <p:cViewPr>
      <p:scale>
        <a:sx n="33" d="100"/>
        <a:sy n="33" d="100"/>
      </p:scale>
      <p:origin x="0" y="5022"/>
    </p:cViewPr>
  </p:outlineViewPr>
  <p:notesTextViewPr>
    <p:cViewPr>
      <p:scale>
        <a:sx n="100" d="100"/>
        <a:sy n="100" d="100"/>
      </p:scale>
      <p:origin x="0" y="0"/>
    </p:cViewPr>
  </p:notesTextViewPr>
  <p:sorterViewPr>
    <p:cViewPr>
      <p:scale>
        <a:sx n="66" d="100"/>
        <a:sy n="66" d="100"/>
      </p:scale>
      <p:origin x="0" y="9360"/>
    </p:cViewPr>
  </p:sorterViewPr>
  <p:notesViewPr>
    <p:cSldViewPr snapToGrid="0">
      <p:cViewPr>
        <p:scale>
          <a:sx n="80" d="100"/>
          <a:sy n="80" d="100"/>
        </p:scale>
        <p:origin x="-3246"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5739" tIns="47868" rIns="95739" bIns="47868" numCol="1" anchor="t" anchorCtr="0" compatLnSpc="1">
            <a:prstTxWarp prst="textNoShape">
              <a:avLst/>
            </a:prstTxWarp>
          </a:bodyPr>
          <a:lstStyle>
            <a:lvl1pPr defTabSz="956741">
              <a:defRPr sz="1100">
                <a:latin typeface="Times New Roman" pitchFamily="18" charset="0"/>
              </a:defRPr>
            </a:lvl1pPr>
          </a:lstStyle>
          <a:p>
            <a:endParaRPr lang="en-US"/>
          </a:p>
        </p:txBody>
      </p:sp>
      <p:sp>
        <p:nvSpPr>
          <p:cNvPr id="108547" name="Rectangle 3"/>
          <p:cNvSpPr>
            <a:spLocks noGrp="1" noChangeArrowheads="1"/>
          </p:cNvSpPr>
          <p:nvPr>
            <p:ph type="dt" sz="quarter" idx="1"/>
          </p:nvPr>
        </p:nvSpPr>
        <p:spPr bwMode="auto">
          <a:xfrm>
            <a:off x="4144618" y="0"/>
            <a:ext cx="3170583" cy="480388"/>
          </a:xfrm>
          <a:prstGeom prst="rect">
            <a:avLst/>
          </a:prstGeom>
          <a:noFill/>
          <a:ln w="9525">
            <a:noFill/>
            <a:miter lim="800000"/>
            <a:headEnd/>
            <a:tailEnd/>
          </a:ln>
          <a:effectLst/>
        </p:spPr>
        <p:txBody>
          <a:bodyPr vert="horz" wrap="square" lIns="95739" tIns="47868" rIns="95739" bIns="47868" numCol="1" anchor="t" anchorCtr="0" compatLnSpc="1">
            <a:prstTxWarp prst="textNoShape">
              <a:avLst/>
            </a:prstTxWarp>
          </a:bodyPr>
          <a:lstStyle>
            <a:lvl1pPr algn="r" defTabSz="956741">
              <a:defRPr sz="1100">
                <a:latin typeface="Times New Roman" pitchFamily="18" charset="0"/>
              </a:defRPr>
            </a:lvl1pPr>
          </a:lstStyle>
          <a:p>
            <a:endParaRPr lang="en-US"/>
          </a:p>
        </p:txBody>
      </p:sp>
      <p:sp>
        <p:nvSpPr>
          <p:cNvPr id="108548" name="Rectangle 4"/>
          <p:cNvSpPr>
            <a:spLocks noGrp="1" noChangeArrowheads="1"/>
          </p:cNvSpPr>
          <p:nvPr>
            <p:ph type="ftr" sz="quarter" idx="2"/>
          </p:nvPr>
        </p:nvSpPr>
        <p:spPr bwMode="auto">
          <a:xfrm>
            <a:off x="0" y="9120813"/>
            <a:ext cx="3170583" cy="480387"/>
          </a:xfrm>
          <a:prstGeom prst="rect">
            <a:avLst/>
          </a:prstGeom>
          <a:noFill/>
          <a:ln w="9525">
            <a:noFill/>
            <a:miter lim="800000"/>
            <a:headEnd/>
            <a:tailEnd/>
          </a:ln>
          <a:effectLst/>
        </p:spPr>
        <p:txBody>
          <a:bodyPr vert="horz" wrap="square" lIns="95739" tIns="47868" rIns="95739" bIns="47868" numCol="1" anchor="b" anchorCtr="0" compatLnSpc="1">
            <a:prstTxWarp prst="textNoShape">
              <a:avLst/>
            </a:prstTxWarp>
          </a:bodyPr>
          <a:lstStyle>
            <a:lvl1pPr defTabSz="956741">
              <a:defRPr sz="1100">
                <a:latin typeface="Times New Roman" pitchFamily="18" charset="0"/>
              </a:defRPr>
            </a:lvl1pPr>
          </a:lstStyle>
          <a:p>
            <a:r>
              <a:rPr lang="en-US"/>
              <a:t>TRM030-HOTS1000</a:t>
            </a:r>
          </a:p>
        </p:txBody>
      </p:sp>
      <p:sp>
        <p:nvSpPr>
          <p:cNvPr id="108549" name="Rectangle 5"/>
          <p:cNvSpPr>
            <a:spLocks noGrp="1" noChangeArrowheads="1"/>
          </p:cNvSpPr>
          <p:nvPr>
            <p:ph type="sldNum" sz="quarter" idx="3"/>
          </p:nvPr>
        </p:nvSpPr>
        <p:spPr bwMode="auto">
          <a:xfrm>
            <a:off x="4144618" y="9120813"/>
            <a:ext cx="3170583" cy="480387"/>
          </a:xfrm>
          <a:prstGeom prst="rect">
            <a:avLst/>
          </a:prstGeom>
          <a:noFill/>
          <a:ln w="9525">
            <a:noFill/>
            <a:miter lim="800000"/>
            <a:headEnd/>
            <a:tailEnd/>
          </a:ln>
          <a:effectLst/>
        </p:spPr>
        <p:txBody>
          <a:bodyPr vert="horz" wrap="square" lIns="95739" tIns="47868" rIns="95739" bIns="47868" numCol="1" anchor="b" anchorCtr="0" compatLnSpc="1">
            <a:prstTxWarp prst="textNoShape">
              <a:avLst/>
            </a:prstTxWarp>
          </a:bodyPr>
          <a:lstStyle>
            <a:lvl1pPr algn="r" defTabSz="956741">
              <a:defRPr sz="1100">
                <a:latin typeface="Times New Roman" pitchFamily="18" charset="0"/>
              </a:defRPr>
            </a:lvl1pPr>
          </a:lstStyle>
          <a:p>
            <a:fld id="{A2E1D3A7-CD9E-4F6F-AFFB-6EC645A30826}" type="slidenum">
              <a:rPr lang="en-US"/>
              <a:pPr/>
              <a:t>‹#›</a:t>
            </a:fld>
            <a:endParaRPr lang="en-US"/>
          </a:p>
        </p:txBody>
      </p:sp>
    </p:spTree>
    <p:extLst>
      <p:ext uri="{BB962C8B-B14F-4D97-AF65-F5344CB8AC3E}">
        <p14:creationId xmlns:p14="http://schemas.microsoft.com/office/powerpoint/2010/main" val="179416293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GR.YAI.01-blue (small).jpg"/>
          <p:cNvPicPr>
            <a:picLocks noChangeAspect="1"/>
          </p:cNvPicPr>
          <p:nvPr/>
        </p:nvPicPr>
        <p:blipFill>
          <a:blip r:embed="rId2"/>
          <a:stretch>
            <a:fillRect/>
          </a:stretch>
        </p:blipFill>
        <p:spPr>
          <a:xfrm>
            <a:off x="2732359" y="-1"/>
            <a:ext cx="1850485" cy="343411"/>
          </a:xfrm>
          <a:prstGeom prst="rect">
            <a:avLst/>
          </a:prstGeom>
        </p:spPr>
      </p:pic>
      <p:sp>
        <p:nvSpPr>
          <p:cNvPr id="38916" name="Rectangle 4"/>
          <p:cNvSpPr>
            <a:spLocks noGrp="1" noRot="1" noChangeAspect="1" noChangeArrowheads="1" noTextEdit="1"/>
          </p:cNvSpPr>
          <p:nvPr>
            <p:ph type="sldImg" idx="2"/>
          </p:nvPr>
        </p:nvSpPr>
        <p:spPr bwMode="auto">
          <a:xfrm>
            <a:off x="25400" y="523875"/>
            <a:ext cx="7264400" cy="5448300"/>
          </a:xfrm>
          <a:prstGeom prst="rect">
            <a:avLst/>
          </a:prstGeom>
          <a:noFill/>
          <a:ln w="9525">
            <a:noFill/>
            <a:miter lim="800000"/>
            <a:headEnd/>
            <a:tailEnd/>
          </a:ln>
        </p:spPr>
      </p:sp>
      <p:sp>
        <p:nvSpPr>
          <p:cNvPr id="19" name="Slide Number Placeholder 18"/>
          <p:cNvSpPr>
            <a:spLocks noGrp="1"/>
          </p:cNvSpPr>
          <p:nvPr>
            <p:ph type="sldNum" sz="quarter" idx="5"/>
          </p:nvPr>
        </p:nvSpPr>
        <p:spPr>
          <a:xfrm>
            <a:off x="2072310" y="9119173"/>
            <a:ext cx="3170583" cy="480388"/>
          </a:xfrm>
          <a:prstGeom prst="rect">
            <a:avLst/>
          </a:prstGeom>
        </p:spPr>
        <p:txBody>
          <a:bodyPr vert="horz" lIns="94851" tIns="47425" rIns="94851" bIns="47425" rtlCol="0" anchor="b"/>
          <a:lstStyle>
            <a:lvl1pPr algn="ctr">
              <a:defRPr sz="1200"/>
            </a:lvl1pPr>
          </a:lstStyle>
          <a:p>
            <a:fld id="{293ECAA3-6347-4013-9C8F-5B8F2CB89FE1}" type="slidenum">
              <a:rPr lang="en-US" smtClean="0"/>
              <a:pPr/>
              <a:t>‹#›</a:t>
            </a:fld>
            <a:endParaRPr lang="en-US"/>
          </a:p>
        </p:txBody>
      </p:sp>
      <p:sp>
        <p:nvSpPr>
          <p:cNvPr id="20" name="Footer Placeholder 19"/>
          <p:cNvSpPr>
            <a:spLocks noGrp="1"/>
          </p:cNvSpPr>
          <p:nvPr>
            <p:ph type="ftr" sz="quarter" idx="4"/>
          </p:nvPr>
        </p:nvSpPr>
        <p:spPr>
          <a:xfrm>
            <a:off x="2072310" y="9119173"/>
            <a:ext cx="3170583" cy="480388"/>
          </a:xfrm>
          <a:prstGeom prst="rect">
            <a:avLst/>
          </a:prstGeom>
        </p:spPr>
        <p:txBody>
          <a:bodyPr vert="horz" lIns="94851" tIns="47425" rIns="94851" bIns="47425" rtlCol="0" anchor="t"/>
          <a:lstStyle>
            <a:lvl1pPr algn="ctr">
              <a:defRPr sz="1200"/>
            </a:lvl1pPr>
          </a:lstStyle>
          <a:p>
            <a:r>
              <a:rPr lang="en-US"/>
              <a:t>TRM030-HOTS1000</a:t>
            </a:r>
          </a:p>
        </p:txBody>
      </p:sp>
    </p:spTree>
    <p:extLst>
      <p:ext uri="{BB962C8B-B14F-4D97-AF65-F5344CB8AC3E}">
        <p14:creationId xmlns:p14="http://schemas.microsoft.com/office/powerpoint/2010/main" val="783610654"/>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Times New Roman" pitchFamily="18" charset="0"/>
        <a:ea typeface="+mn-ea"/>
        <a:cs typeface="Arial"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Arial"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Arial"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Arial"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4" name="Rectangle 8"/>
          <p:cNvSpPr>
            <a:spLocks noGrp="1" noRot="1" noChangeAspect="1" noChangeArrowheads="1" noTextEdit="1"/>
          </p:cNvSpPr>
          <p:nvPr>
            <p:ph type="sldImg"/>
          </p:nvPr>
        </p:nvSpPr>
        <p:spPr>
          <a:xfrm>
            <a:off x="25400" y="523875"/>
            <a:ext cx="7264400" cy="5448300"/>
          </a:xfrm>
        </p:spPr>
      </p:sp>
      <p:sp>
        <p:nvSpPr>
          <p:cNvPr id="39942" name="Line 5"/>
          <p:cNvSpPr>
            <a:spLocks noChangeShapeType="1"/>
          </p:cNvSpPr>
          <p:nvPr/>
        </p:nvSpPr>
        <p:spPr bwMode="auto">
          <a:xfrm>
            <a:off x="0" y="496784"/>
            <a:ext cx="7315200" cy="0"/>
          </a:xfrm>
          <a:prstGeom prst="line">
            <a:avLst/>
          </a:prstGeom>
          <a:noFill/>
          <a:ln w="57150" cmpd="thickThin">
            <a:solidFill>
              <a:schemeClr val="tx1"/>
            </a:solidFill>
            <a:round/>
            <a:headEnd/>
            <a:tailEnd/>
          </a:ln>
        </p:spPr>
        <p:txBody>
          <a:bodyPr lIns="94304" tIns="94304" rIns="94304" bIns="94304">
            <a:spAutoFit/>
          </a:bodyPr>
          <a:lstStyle/>
          <a:p>
            <a:endParaRPr lang="en-US" dirty="0"/>
          </a:p>
        </p:txBody>
      </p:sp>
      <p:sp>
        <p:nvSpPr>
          <p:cNvPr id="7" name="Slide Number Placeholder 6"/>
          <p:cNvSpPr>
            <a:spLocks noGrp="1"/>
          </p:cNvSpPr>
          <p:nvPr>
            <p:ph type="sldNum" sz="quarter" idx="10"/>
          </p:nvPr>
        </p:nvSpPr>
        <p:spPr/>
        <p:txBody>
          <a:bodyPr/>
          <a:lstStyle/>
          <a:p>
            <a:fld id="{293ECAA3-6347-4013-9C8F-5B8F2CB89FE1}" type="slidenum">
              <a:rPr lang="en-US" smtClean="0"/>
              <a:pPr/>
              <a:t>1</a:t>
            </a:fld>
            <a:endParaRPr lang="en-US"/>
          </a:p>
        </p:txBody>
      </p:sp>
      <p:sp>
        <p:nvSpPr>
          <p:cNvPr id="8" name="Footer Placeholder 7"/>
          <p:cNvSpPr>
            <a:spLocks noGrp="1"/>
          </p:cNvSpPr>
          <p:nvPr>
            <p:ph type="ftr" sz="quarter" idx="11"/>
          </p:nvPr>
        </p:nvSpPr>
        <p:spPr/>
        <p:txBody>
          <a:bodyPr/>
          <a:lstStyle/>
          <a:p>
            <a:r>
              <a:rPr lang="en-US"/>
              <a:t>TRM030-HOTS1000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10</a:t>
            </a:fld>
            <a:endParaRPr lang="en-US"/>
          </a:p>
        </p:txBody>
      </p:sp>
      <p:sp>
        <p:nvSpPr>
          <p:cNvPr id="6" name="Footer Placeholder 5"/>
          <p:cNvSpPr>
            <a:spLocks noGrp="1"/>
          </p:cNvSpPr>
          <p:nvPr>
            <p:ph type="ftr" sz="quarter" idx="11"/>
          </p:nvPr>
        </p:nvSpPr>
        <p:spPr/>
        <p:txBody>
          <a:bodyPr/>
          <a:lstStyle/>
          <a:p>
            <a:r>
              <a:rPr lang="en-US"/>
              <a:t>TRM030-HOTS1000</a:t>
            </a:r>
          </a:p>
        </p:txBody>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K1 is the forward contactor (cable out), K2 is the reverse (cable in). The contactors simply revers the polarity of the wires to the motor..</a:t>
            </a:r>
          </a:p>
        </p:txBody>
      </p:sp>
    </p:spTree>
    <p:extLst>
      <p:ext uri="{BB962C8B-B14F-4D97-AF65-F5344CB8AC3E}">
        <p14:creationId xmlns:p14="http://schemas.microsoft.com/office/powerpoint/2010/main" val="625151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11</a:t>
            </a:fld>
            <a:endParaRPr lang="en-US"/>
          </a:p>
        </p:txBody>
      </p:sp>
      <p:sp>
        <p:nvSpPr>
          <p:cNvPr id="6" name="Footer Placeholder 5"/>
          <p:cNvSpPr>
            <a:spLocks noGrp="1"/>
          </p:cNvSpPr>
          <p:nvPr>
            <p:ph type="ftr" sz="quarter" idx="11"/>
          </p:nvPr>
        </p:nvSpPr>
        <p:spPr/>
        <p:txBody>
          <a:bodyPr/>
          <a:lstStyle/>
          <a:p>
            <a:r>
              <a:rPr lang="en-US"/>
              <a:t>TRM030-HOTS1000</a:t>
            </a:r>
          </a:p>
        </p:txBody>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Rollers contain the limit switches activated by the collar clamped around the cable</a:t>
            </a:r>
          </a:p>
        </p:txBody>
      </p:sp>
    </p:spTree>
    <p:extLst>
      <p:ext uri="{BB962C8B-B14F-4D97-AF65-F5344CB8AC3E}">
        <p14:creationId xmlns:p14="http://schemas.microsoft.com/office/powerpoint/2010/main" val="2411670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12</a:t>
            </a:fld>
            <a:endParaRPr lang="en-US"/>
          </a:p>
        </p:txBody>
      </p:sp>
      <p:sp>
        <p:nvSpPr>
          <p:cNvPr id="6" name="Footer Placeholder 5"/>
          <p:cNvSpPr>
            <a:spLocks noGrp="1"/>
          </p:cNvSpPr>
          <p:nvPr>
            <p:ph type="ftr" sz="quarter" idx="11"/>
          </p:nvPr>
        </p:nvSpPr>
        <p:spPr/>
        <p:txBody>
          <a:bodyPr/>
          <a:lstStyle/>
          <a:p>
            <a:r>
              <a:rPr lang="en-US"/>
              <a:t>TRM030-HOTS1000</a:t>
            </a:r>
          </a:p>
        </p:txBody>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Slave relays lower the current passing through the push buttons allowing for long wire runs to remote push buttons.</a:t>
            </a:r>
          </a:p>
          <a:p>
            <a:r>
              <a:rPr lang="en-US" dirty="0"/>
              <a:t>Relays have interlock contacts to ensure main contactors cannot both be closed.</a:t>
            </a:r>
          </a:p>
        </p:txBody>
      </p:sp>
    </p:spTree>
    <p:extLst>
      <p:ext uri="{BB962C8B-B14F-4D97-AF65-F5344CB8AC3E}">
        <p14:creationId xmlns:p14="http://schemas.microsoft.com/office/powerpoint/2010/main" val="859901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13</a:t>
            </a:fld>
            <a:endParaRPr lang="en-US"/>
          </a:p>
        </p:txBody>
      </p:sp>
      <p:sp>
        <p:nvSpPr>
          <p:cNvPr id="6" name="Footer Placeholder 5"/>
          <p:cNvSpPr>
            <a:spLocks noGrp="1"/>
          </p:cNvSpPr>
          <p:nvPr>
            <p:ph type="ftr" sz="quarter" idx="11"/>
          </p:nvPr>
        </p:nvSpPr>
        <p:spPr/>
        <p:txBody>
          <a:bodyPr/>
          <a:lstStyle/>
          <a:p>
            <a:r>
              <a:rPr lang="en-US"/>
              <a:t>TRM030-HOTS1000</a:t>
            </a:r>
          </a:p>
        </p:txBody>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588691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14</a:t>
            </a:fld>
            <a:endParaRPr lang="en-US"/>
          </a:p>
        </p:txBody>
      </p:sp>
      <p:sp>
        <p:nvSpPr>
          <p:cNvPr id="6" name="Footer Placeholder 5"/>
          <p:cNvSpPr>
            <a:spLocks noGrp="1"/>
          </p:cNvSpPr>
          <p:nvPr>
            <p:ph type="ftr" sz="quarter" idx="11"/>
          </p:nvPr>
        </p:nvSpPr>
        <p:spPr/>
        <p:txBody>
          <a:bodyPr/>
          <a:lstStyle/>
          <a:p>
            <a:r>
              <a:rPr lang="en-US"/>
              <a:t>TRM030-HOTS1000</a:t>
            </a:r>
          </a:p>
        </p:txBody>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2687787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8100" y="536575"/>
            <a:ext cx="7239000" cy="5429250"/>
          </a:xfrm>
        </p:spPr>
      </p:sp>
      <p:sp>
        <p:nvSpPr>
          <p:cNvPr id="4" name="Slide Number Placeholder 3"/>
          <p:cNvSpPr>
            <a:spLocks noGrp="1"/>
          </p:cNvSpPr>
          <p:nvPr>
            <p:ph type="sldNum" sz="quarter" idx="10"/>
          </p:nvPr>
        </p:nvSpPr>
        <p:spPr/>
        <p:txBody>
          <a:bodyPr/>
          <a:lstStyle/>
          <a:p>
            <a:fld id="{293ECAA3-6347-4013-9C8F-5B8F2CB89FE1}" type="slidenum">
              <a:rPr lang="en-US" smtClean="0"/>
              <a:pPr/>
              <a:t>15</a:t>
            </a:fld>
            <a:endParaRPr lang="en-US"/>
          </a:p>
        </p:txBody>
      </p:sp>
      <p:sp>
        <p:nvSpPr>
          <p:cNvPr id="5" name="Footer Placeholder 4"/>
          <p:cNvSpPr>
            <a:spLocks noGrp="1"/>
          </p:cNvSpPr>
          <p:nvPr>
            <p:ph type="ftr" sz="quarter" idx="11"/>
          </p:nvPr>
        </p:nvSpPr>
        <p:spPr/>
        <p:txBody>
          <a:bodyPr/>
          <a:lstStyle/>
          <a:p>
            <a:r>
              <a:rPr lang="en-US"/>
              <a:t>TRM030-HOTS1000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16</a:t>
            </a:fld>
            <a:endParaRPr lang="en-US"/>
          </a:p>
        </p:txBody>
      </p:sp>
      <p:sp>
        <p:nvSpPr>
          <p:cNvPr id="6" name="Footer Placeholder 5"/>
          <p:cNvSpPr>
            <a:spLocks noGrp="1"/>
          </p:cNvSpPr>
          <p:nvPr>
            <p:ph type="ftr" sz="quarter" idx="11"/>
          </p:nvPr>
        </p:nvSpPr>
        <p:spPr/>
        <p:txBody>
          <a:bodyPr/>
          <a:lstStyle/>
          <a:p>
            <a:r>
              <a:rPr lang="en-US"/>
              <a:t>TRM030-HOTS1000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2"/>
          <p:cNvSpPr>
            <a:spLocks noGrp="1" noRot="1" noChangeAspect="1" noChangeArrowheads="1" noTextEdit="1"/>
          </p:cNvSpPr>
          <p:nvPr>
            <p:ph type="sldImg"/>
          </p:nvPr>
        </p:nvSpPr>
        <p:spPr>
          <a:xfrm>
            <a:off x="25400" y="523875"/>
            <a:ext cx="7264400" cy="5448300"/>
          </a:xfrm>
        </p:spPr>
      </p:sp>
      <p:sp>
        <p:nvSpPr>
          <p:cNvPr id="4" name="Slide Number Placeholder 3"/>
          <p:cNvSpPr>
            <a:spLocks noGrp="1"/>
          </p:cNvSpPr>
          <p:nvPr>
            <p:ph type="sldNum" sz="quarter" idx="10"/>
          </p:nvPr>
        </p:nvSpPr>
        <p:spPr/>
        <p:txBody>
          <a:bodyPr/>
          <a:lstStyle/>
          <a:p>
            <a:fld id="{293ECAA3-6347-4013-9C8F-5B8F2CB89FE1}" type="slidenum">
              <a:rPr lang="en-US" smtClean="0"/>
              <a:pPr/>
              <a:t>17</a:t>
            </a:fld>
            <a:endParaRPr lang="en-US"/>
          </a:p>
        </p:txBody>
      </p:sp>
      <p:sp>
        <p:nvSpPr>
          <p:cNvPr id="5" name="Footer Placeholder 4"/>
          <p:cNvSpPr>
            <a:spLocks noGrp="1"/>
          </p:cNvSpPr>
          <p:nvPr>
            <p:ph type="ftr" sz="quarter" idx="11"/>
          </p:nvPr>
        </p:nvSpPr>
        <p:spPr/>
        <p:txBody>
          <a:bodyPr/>
          <a:lstStyle/>
          <a:p>
            <a:r>
              <a:rPr lang="en-US"/>
              <a:t>TRM030-HOTS1000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18</a:t>
            </a:fld>
            <a:endParaRPr lang="en-US"/>
          </a:p>
        </p:txBody>
      </p:sp>
      <p:sp>
        <p:nvSpPr>
          <p:cNvPr id="6" name="Footer Placeholder 5"/>
          <p:cNvSpPr>
            <a:spLocks noGrp="1"/>
          </p:cNvSpPr>
          <p:nvPr>
            <p:ph type="ftr" sz="quarter" idx="11"/>
          </p:nvPr>
        </p:nvSpPr>
        <p:spPr/>
        <p:txBody>
          <a:bodyPr/>
          <a:lstStyle/>
          <a:p>
            <a:r>
              <a:rPr lang="en-US"/>
              <a:t>TRM030-HOTS1000</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25400" y="523875"/>
            <a:ext cx="7264400" cy="5448300"/>
          </a:xfrm>
          <a:ln cap="flat"/>
        </p:spPr>
      </p:sp>
      <p:sp>
        <p:nvSpPr>
          <p:cNvPr id="3" name="Slide Number Placeholder 2"/>
          <p:cNvSpPr>
            <a:spLocks noGrp="1"/>
          </p:cNvSpPr>
          <p:nvPr>
            <p:ph type="sldNum" sz="quarter" idx="10"/>
          </p:nvPr>
        </p:nvSpPr>
        <p:spPr/>
        <p:txBody>
          <a:bodyPr/>
          <a:lstStyle/>
          <a:p>
            <a:fld id="{293ECAA3-6347-4013-9C8F-5B8F2CB89FE1}" type="slidenum">
              <a:rPr lang="en-US" smtClean="0"/>
              <a:pPr/>
              <a:t>19</a:t>
            </a:fld>
            <a:endParaRPr lang="en-US"/>
          </a:p>
        </p:txBody>
      </p:sp>
      <p:sp>
        <p:nvSpPr>
          <p:cNvPr id="4" name="Footer Placeholder 3"/>
          <p:cNvSpPr>
            <a:spLocks noGrp="1"/>
          </p:cNvSpPr>
          <p:nvPr>
            <p:ph type="ftr" sz="quarter" idx="11"/>
          </p:nvPr>
        </p:nvSpPr>
        <p:spPr/>
        <p:txBody>
          <a:bodyPr/>
          <a:lstStyle/>
          <a:p>
            <a:r>
              <a:rPr lang="en-US"/>
              <a:t>TRM030-HOTS1000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Rot="1" noChangeAspect="1" noChangeArrowheads="1" noTextEdit="1"/>
          </p:cNvSpPr>
          <p:nvPr>
            <p:ph type="sldImg"/>
          </p:nvPr>
        </p:nvSpPr>
        <p:spPr>
          <a:xfrm>
            <a:off x="38100" y="531813"/>
            <a:ext cx="7239000" cy="5429250"/>
          </a:xfrm>
        </p:spPr>
      </p:sp>
      <p:sp>
        <p:nvSpPr>
          <p:cNvPr id="5" name="Slide Number Placeholder 4"/>
          <p:cNvSpPr>
            <a:spLocks noGrp="1"/>
          </p:cNvSpPr>
          <p:nvPr>
            <p:ph type="sldNum" sz="quarter" idx="10"/>
          </p:nvPr>
        </p:nvSpPr>
        <p:spPr/>
        <p:txBody>
          <a:bodyPr/>
          <a:lstStyle/>
          <a:p>
            <a:fld id="{293ECAA3-6347-4013-9C8F-5B8F2CB89FE1}" type="slidenum">
              <a:rPr lang="en-US" smtClean="0"/>
              <a:pPr/>
              <a:t>2</a:t>
            </a:fld>
            <a:endParaRPr lang="en-US"/>
          </a:p>
        </p:txBody>
      </p:sp>
      <p:sp>
        <p:nvSpPr>
          <p:cNvPr id="6" name="Footer Placeholder 5"/>
          <p:cNvSpPr>
            <a:spLocks noGrp="1"/>
          </p:cNvSpPr>
          <p:nvPr>
            <p:ph type="ftr" sz="quarter" idx="11"/>
          </p:nvPr>
        </p:nvSpPr>
        <p:spPr/>
        <p:txBody>
          <a:bodyPr/>
          <a:lstStyle/>
          <a:p>
            <a:r>
              <a:rPr lang="en-US"/>
              <a:t>TRM030-HOTS1000</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20</a:t>
            </a:fld>
            <a:endParaRPr lang="en-US"/>
          </a:p>
        </p:txBody>
      </p:sp>
      <p:sp>
        <p:nvSpPr>
          <p:cNvPr id="6" name="Footer Placeholder 5"/>
          <p:cNvSpPr>
            <a:spLocks noGrp="1"/>
          </p:cNvSpPr>
          <p:nvPr>
            <p:ph type="ftr" sz="quarter" idx="11"/>
          </p:nvPr>
        </p:nvSpPr>
        <p:spPr/>
        <p:txBody>
          <a:bodyPr/>
          <a:lstStyle/>
          <a:p>
            <a:r>
              <a:rPr lang="en-US"/>
              <a:t>TRM030-HOTS1000</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21</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1731647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25400" y="523875"/>
            <a:ext cx="7264400" cy="5448300"/>
          </a:xfrm>
          <a:ln cap="flat"/>
        </p:spPr>
      </p:sp>
      <p:sp>
        <p:nvSpPr>
          <p:cNvPr id="3" name="Slide Number Placeholder 2"/>
          <p:cNvSpPr>
            <a:spLocks noGrp="1"/>
          </p:cNvSpPr>
          <p:nvPr>
            <p:ph type="sldNum" sz="quarter" idx="10"/>
          </p:nvPr>
        </p:nvSpPr>
        <p:spPr/>
        <p:txBody>
          <a:bodyPr/>
          <a:lstStyle/>
          <a:p>
            <a:fld id="{293ECAA3-6347-4013-9C8F-5B8F2CB89FE1}" type="slidenum">
              <a:rPr lang="en-US" smtClean="0"/>
              <a:pPr/>
              <a:t>22</a:t>
            </a:fld>
            <a:endParaRPr lang="en-US"/>
          </a:p>
        </p:txBody>
      </p:sp>
      <p:sp>
        <p:nvSpPr>
          <p:cNvPr id="4" name="Footer Placeholder 3"/>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3883329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23</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2063994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24</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2267698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25</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3329233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26</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877188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27</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3097053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2"/>
          <p:cNvSpPr>
            <a:spLocks noGrp="1" noRot="1" noChangeAspect="1" noChangeArrowheads="1" noTextEdit="1"/>
          </p:cNvSpPr>
          <p:nvPr>
            <p:ph type="sldImg"/>
          </p:nvPr>
        </p:nvSpPr>
        <p:spPr>
          <a:xfrm>
            <a:off x="25400" y="523875"/>
            <a:ext cx="7264400" cy="5448300"/>
          </a:xfrm>
        </p:spPr>
      </p:sp>
      <p:sp>
        <p:nvSpPr>
          <p:cNvPr id="7" name="Slide Number Placeholder 6"/>
          <p:cNvSpPr>
            <a:spLocks noGrp="1"/>
          </p:cNvSpPr>
          <p:nvPr>
            <p:ph type="sldNum" sz="quarter" idx="10"/>
          </p:nvPr>
        </p:nvSpPr>
        <p:spPr/>
        <p:txBody>
          <a:bodyPr/>
          <a:lstStyle/>
          <a:p>
            <a:fld id="{293ECAA3-6347-4013-9C8F-5B8F2CB89FE1}" type="slidenum">
              <a:rPr lang="en-US" smtClean="0"/>
              <a:pPr/>
              <a:t>28</a:t>
            </a:fld>
            <a:endParaRPr lang="en-US"/>
          </a:p>
        </p:txBody>
      </p:sp>
      <p:sp>
        <p:nvSpPr>
          <p:cNvPr id="8" name="Footer Placeholder 7"/>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3107992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xfrm>
            <a:off x="25400" y="523875"/>
            <a:ext cx="7264400" cy="5448300"/>
          </a:xfrm>
          <a:ln cap="flat"/>
        </p:spPr>
      </p:sp>
      <p:sp>
        <p:nvSpPr>
          <p:cNvPr id="3" name="Slide Number Placeholder 2"/>
          <p:cNvSpPr>
            <a:spLocks noGrp="1"/>
          </p:cNvSpPr>
          <p:nvPr>
            <p:ph type="sldNum" sz="quarter" idx="10"/>
          </p:nvPr>
        </p:nvSpPr>
        <p:spPr/>
        <p:txBody>
          <a:bodyPr/>
          <a:lstStyle/>
          <a:p>
            <a:fld id="{293ECAA3-6347-4013-9C8F-5B8F2CB89FE1}" type="slidenum">
              <a:rPr lang="en-US" smtClean="0"/>
              <a:pPr/>
              <a:t>29</a:t>
            </a:fld>
            <a:endParaRPr lang="en-US"/>
          </a:p>
        </p:txBody>
      </p:sp>
      <p:sp>
        <p:nvSpPr>
          <p:cNvPr id="4" name="Footer Placeholder 3"/>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1539166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2"/>
          <p:cNvSpPr>
            <a:spLocks noGrp="1" noRot="1" noChangeAspect="1" noChangeArrowheads="1" noTextEdit="1"/>
          </p:cNvSpPr>
          <p:nvPr>
            <p:ph type="sldImg"/>
          </p:nvPr>
        </p:nvSpPr>
        <p:spPr>
          <a:xfrm>
            <a:off x="25400" y="523875"/>
            <a:ext cx="7264400" cy="5448300"/>
          </a:xfrm>
        </p:spPr>
      </p:sp>
      <p:sp>
        <p:nvSpPr>
          <p:cNvPr id="4" name="Slide Number Placeholder 3"/>
          <p:cNvSpPr>
            <a:spLocks noGrp="1"/>
          </p:cNvSpPr>
          <p:nvPr>
            <p:ph type="sldNum" sz="quarter" idx="10"/>
          </p:nvPr>
        </p:nvSpPr>
        <p:spPr/>
        <p:txBody>
          <a:bodyPr/>
          <a:lstStyle/>
          <a:p>
            <a:fld id="{293ECAA3-6347-4013-9C8F-5B8F2CB89FE1}" type="slidenum">
              <a:rPr lang="en-US" smtClean="0"/>
              <a:pPr/>
              <a:t>3</a:t>
            </a:fld>
            <a:endParaRPr lang="en-US"/>
          </a:p>
        </p:txBody>
      </p:sp>
      <p:sp>
        <p:nvSpPr>
          <p:cNvPr id="5" name="Footer Placeholder 4"/>
          <p:cNvSpPr>
            <a:spLocks noGrp="1"/>
          </p:cNvSpPr>
          <p:nvPr>
            <p:ph type="ftr" sz="quarter" idx="11"/>
          </p:nvPr>
        </p:nvSpPr>
        <p:spPr/>
        <p:txBody>
          <a:bodyPr/>
          <a:lstStyle/>
          <a:p>
            <a:r>
              <a:rPr lang="en-US"/>
              <a:t>TRM030-HOTS1000</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25400" y="523875"/>
            <a:ext cx="7264400" cy="5448300"/>
          </a:xfrm>
          <a:ln cap="flat"/>
        </p:spPr>
      </p:sp>
      <p:sp>
        <p:nvSpPr>
          <p:cNvPr id="3" name="Slide Number Placeholder 2"/>
          <p:cNvSpPr>
            <a:spLocks noGrp="1"/>
          </p:cNvSpPr>
          <p:nvPr>
            <p:ph type="sldNum" sz="quarter" idx="10"/>
          </p:nvPr>
        </p:nvSpPr>
        <p:spPr/>
        <p:txBody>
          <a:bodyPr/>
          <a:lstStyle/>
          <a:p>
            <a:fld id="{293ECAA3-6347-4013-9C8F-5B8F2CB89FE1}" type="slidenum">
              <a:rPr lang="en-US" smtClean="0"/>
              <a:pPr/>
              <a:t>30</a:t>
            </a:fld>
            <a:endParaRPr lang="en-US"/>
          </a:p>
        </p:txBody>
      </p:sp>
      <p:sp>
        <p:nvSpPr>
          <p:cNvPr id="4" name="Footer Placeholder 3"/>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2486536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25400" y="523875"/>
            <a:ext cx="7264400" cy="5448300"/>
          </a:xfrm>
          <a:ln cap="flat"/>
        </p:spPr>
      </p:sp>
      <p:sp>
        <p:nvSpPr>
          <p:cNvPr id="3" name="Slide Number Placeholder 2"/>
          <p:cNvSpPr>
            <a:spLocks noGrp="1"/>
          </p:cNvSpPr>
          <p:nvPr>
            <p:ph type="sldNum" sz="quarter" idx="10"/>
          </p:nvPr>
        </p:nvSpPr>
        <p:spPr/>
        <p:txBody>
          <a:bodyPr/>
          <a:lstStyle/>
          <a:p>
            <a:fld id="{293ECAA3-6347-4013-9C8F-5B8F2CB89FE1}" type="slidenum">
              <a:rPr lang="en-US" smtClean="0"/>
              <a:pPr/>
              <a:t>31</a:t>
            </a:fld>
            <a:endParaRPr lang="en-US"/>
          </a:p>
        </p:txBody>
      </p:sp>
      <p:sp>
        <p:nvSpPr>
          <p:cNvPr id="4" name="Footer Placeholder 3"/>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3052205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25400" y="523875"/>
            <a:ext cx="7264400" cy="5448300"/>
          </a:xfrm>
          <a:ln cap="flat"/>
        </p:spPr>
      </p:sp>
      <p:sp>
        <p:nvSpPr>
          <p:cNvPr id="3" name="Slide Number Placeholder 2"/>
          <p:cNvSpPr>
            <a:spLocks noGrp="1"/>
          </p:cNvSpPr>
          <p:nvPr>
            <p:ph type="sldNum" sz="quarter" idx="10"/>
          </p:nvPr>
        </p:nvSpPr>
        <p:spPr/>
        <p:txBody>
          <a:bodyPr/>
          <a:lstStyle/>
          <a:p>
            <a:fld id="{293ECAA3-6347-4013-9C8F-5B8F2CB89FE1}" type="slidenum">
              <a:rPr lang="en-US" smtClean="0"/>
              <a:pPr/>
              <a:t>32</a:t>
            </a:fld>
            <a:endParaRPr lang="en-US"/>
          </a:p>
        </p:txBody>
      </p:sp>
      <p:sp>
        <p:nvSpPr>
          <p:cNvPr id="4" name="Footer Placeholder 3"/>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305068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33</a:t>
            </a:fld>
            <a:endParaRPr lang="en-US"/>
          </a:p>
        </p:txBody>
      </p:sp>
      <p:sp>
        <p:nvSpPr>
          <p:cNvPr id="6" name="Footer Placeholder 5"/>
          <p:cNvSpPr>
            <a:spLocks noGrp="1"/>
          </p:cNvSpPr>
          <p:nvPr>
            <p:ph type="ftr" sz="quarter" idx="11"/>
          </p:nvPr>
        </p:nvSpPr>
        <p:spPr/>
        <p:txBody>
          <a:bodyPr/>
          <a:lstStyle/>
          <a:p>
            <a:r>
              <a:rPr lang="en-US"/>
              <a:t>TRM030-HOTS1000</a:t>
            </a:r>
          </a:p>
        </p:txBody>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436248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34</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2562558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35</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1703480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36</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644499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37</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1321952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38</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3478709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39</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23792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25400" y="523875"/>
            <a:ext cx="7264400" cy="5448300"/>
          </a:xfrm>
        </p:spPr>
      </p:sp>
      <p:sp>
        <p:nvSpPr>
          <p:cNvPr id="4" name="Slide Number Placeholder 3"/>
          <p:cNvSpPr>
            <a:spLocks noGrp="1"/>
          </p:cNvSpPr>
          <p:nvPr>
            <p:ph type="sldNum" sz="quarter" idx="10"/>
          </p:nvPr>
        </p:nvSpPr>
        <p:spPr/>
        <p:txBody>
          <a:bodyPr/>
          <a:lstStyle/>
          <a:p>
            <a:fld id="{293ECAA3-6347-4013-9C8F-5B8F2CB89FE1}" type="slidenum">
              <a:rPr lang="en-US" smtClean="0"/>
              <a:pPr/>
              <a:t>4</a:t>
            </a:fld>
            <a:endParaRPr lang="en-US"/>
          </a:p>
        </p:txBody>
      </p:sp>
      <p:sp>
        <p:nvSpPr>
          <p:cNvPr id="5" name="Footer Placeholder 4"/>
          <p:cNvSpPr>
            <a:spLocks noGrp="1"/>
          </p:cNvSpPr>
          <p:nvPr>
            <p:ph type="ftr" sz="quarter" idx="11"/>
          </p:nvPr>
        </p:nvSpPr>
        <p:spPr/>
        <p:txBody>
          <a:bodyPr/>
          <a:lstStyle/>
          <a:p>
            <a:r>
              <a:rPr lang="en-US"/>
              <a:t>TRM030-HOTS1000</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40</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1240651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41</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1558184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42</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3499434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43</a:t>
            </a:fld>
            <a:endParaRPr lang="en-US"/>
          </a:p>
        </p:txBody>
      </p:sp>
      <p:sp>
        <p:nvSpPr>
          <p:cNvPr id="6" name="Footer Placeholder 5"/>
          <p:cNvSpPr>
            <a:spLocks noGrp="1"/>
          </p:cNvSpPr>
          <p:nvPr>
            <p:ph type="ftr" sz="quarter" idx="11"/>
          </p:nvPr>
        </p:nvSpPr>
        <p:spPr/>
        <p:txBody>
          <a:bodyPr/>
          <a:lstStyle/>
          <a:p>
            <a:r>
              <a:rPr lang="en-US"/>
              <a:t>TRM030-HOTS1000</a:t>
            </a:r>
          </a:p>
        </p:txBody>
      </p:sp>
    </p:spTree>
    <p:extLst>
      <p:ext uri="{BB962C8B-B14F-4D97-AF65-F5344CB8AC3E}">
        <p14:creationId xmlns:p14="http://schemas.microsoft.com/office/powerpoint/2010/main" val="74341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25400" y="523875"/>
            <a:ext cx="7264400" cy="5448300"/>
          </a:xfrm>
        </p:spPr>
      </p:sp>
      <p:sp>
        <p:nvSpPr>
          <p:cNvPr id="4" name="Slide Number Placeholder 3"/>
          <p:cNvSpPr>
            <a:spLocks noGrp="1"/>
          </p:cNvSpPr>
          <p:nvPr>
            <p:ph type="sldNum" sz="quarter" idx="10"/>
          </p:nvPr>
        </p:nvSpPr>
        <p:spPr/>
        <p:txBody>
          <a:bodyPr/>
          <a:lstStyle/>
          <a:p>
            <a:fld id="{293ECAA3-6347-4013-9C8F-5B8F2CB89FE1}" type="slidenum">
              <a:rPr lang="en-US" smtClean="0"/>
              <a:pPr/>
              <a:t>5</a:t>
            </a:fld>
            <a:endParaRPr lang="en-US"/>
          </a:p>
        </p:txBody>
      </p:sp>
      <p:sp>
        <p:nvSpPr>
          <p:cNvPr id="5" name="Footer Placeholder 4"/>
          <p:cNvSpPr>
            <a:spLocks noGrp="1"/>
          </p:cNvSpPr>
          <p:nvPr>
            <p:ph type="ftr" sz="quarter" idx="11"/>
          </p:nvPr>
        </p:nvSpPr>
        <p:spPr/>
        <p:txBody>
          <a:bodyPr/>
          <a:lstStyle/>
          <a:p>
            <a:r>
              <a:rPr lang="en-US"/>
              <a:t>TRM030-HOTS1000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6</a:t>
            </a:fld>
            <a:endParaRPr lang="en-US"/>
          </a:p>
        </p:txBody>
      </p:sp>
      <p:sp>
        <p:nvSpPr>
          <p:cNvPr id="6" name="Footer Placeholder 5"/>
          <p:cNvSpPr>
            <a:spLocks noGrp="1"/>
          </p:cNvSpPr>
          <p:nvPr>
            <p:ph type="ftr" sz="quarter" idx="11"/>
          </p:nvPr>
        </p:nvSpPr>
        <p:spPr/>
        <p:txBody>
          <a:bodyPr/>
          <a:lstStyle/>
          <a:p>
            <a:r>
              <a:rPr lang="en-US"/>
              <a:t>TRM030-HOTS1000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7</a:t>
            </a:fld>
            <a:endParaRPr lang="en-US"/>
          </a:p>
        </p:txBody>
      </p:sp>
      <p:sp>
        <p:nvSpPr>
          <p:cNvPr id="6" name="Footer Placeholder 5"/>
          <p:cNvSpPr>
            <a:spLocks noGrp="1"/>
          </p:cNvSpPr>
          <p:nvPr>
            <p:ph type="ftr" sz="quarter" idx="11"/>
          </p:nvPr>
        </p:nvSpPr>
        <p:spPr/>
        <p:txBody>
          <a:bodyPr/>
          <a:lstStyle/>
          <a:p>
            <a:r>
              <a:rPr lang="en-US"/>
              <a:t>TRM030-HOTS1000</a:t>
            </a:r>
          </a:p>
        </p:txBody>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400VAC from a separate source. 1.5A Capacity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8</a:t>
            </a:fld>
            <a:endParaRPr lang="en-US"/>
          </a:p>
        </p:txBody>
      </p:sp>
      <p:sp>
        <p:nvSpPr>
          <p:cNvPr id="6" name="Footer Placeholder 5"/>
          <p:cNvSpPr>
            <a:spLocks noGrp="1"/>
          </p:cNvSpPr>
          <p:nvPr>
            <p:ph type="ftr" sz="quarter" idx="11"/>
          </p:nvPr>
        </p:nvSpPr>
        <p:spPr/>
        <p:txBody>
          <a:bodyPr/>
          <a:lstStyle/>
          <a:p>
            <a:r>
              <a:rPr lang="en-US"/>
              <a:t>TRM030-HOTS1000</a:t>
            </a:r>
          </a:p>
        </p:txBody>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T1 steps voltage down from 400 to 24vac, full wave bridge rectifier converts it to DC</a:t>
            </a:r>
          </a:p>
        </p:txBody>
      </p:sp>
    </p:spTree>
    <p:extLst>
      <p:ext uri="{BB962C8B-B14F-4D97-AF65-F5344CB8AC3E}">
        <p14:creationId xmlns:p14="http://schemas.microsoft.com/office/powerpoint/2010/main" val="39569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523875"/>
            <a:ext cx="7264400" cy="5448300"/>
          </a:xfrm>
        </p:spPr>
      </p:sp>
      <p:sp>
        <p:nvSpPr>
          <p:cNvPr id="5" name="Slide Number Placeholder 4"/>
          <p:cNvSpPr>
            <a:spLocks noGrp="1"/>
          </p:cNvSpPr>
          <p:nvPr>
            <p:ph type="sldNum" sz="quarter" idx="10"/>
          </p:nvPr>
        </p:nvSpPr>
        <p:spPr/>
        <p:txBody>
          <a:bodyPr/>
          <a:lstStyle/>
          <a:p>
            <a:fld id="{293ECAA3-6347-4013-9C8F-5B8F2CB89FE1}" type="slidenum">
              <a:rPr lang="en-US" smtClean="0"/>
              <a:pPr/>
              <a:t>9</a:t>
            </a:fld>
            <a:endParaRPr lang="en-US"/>
          </a:p>
        </p:txBody>
      </p:sp>
      <p:sp>
        <p:nvSpPr>
          <p:cNvPr id="6" name="Footer Placeholder 5"/>
          <p:cNvSpPr>
            <a:spLocks noGrp="1"/>
          </p:cNvSpPr>
          <p:nvPr>
            <p:ph type="ftr" sz="quarter" idx="11"/>
          </p:nvPr>
        </p:nvSpPr>
        <p:spPr/>
        <p:txBody>
          <a:bodyPr/>
          <a:lstStyle/>
          <a:p>
            <a:r>
              <a:rPr lang="en-US"/>
              <a:t>TRM030-HOTS1000</a:t>
            </a:r>
          </a:p>
        </p:txBody>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Thermal Overload trips if the current exceeds 18Amps.</a:t>
            </a:r>
          </a:p>
        </p:txBody>
      </p:sp>
    </p:spTree>
    <p:extLst>
      <p:ext uri="{BB962C8B-B14F-4D97-AF65-F5344CB8AC3E}">
        <p14:creationId xmlns:p14="http://schemas.microsoft.com/office/powerpoint/2010/main" val="305508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13"/>
          <p:cNvSpPr>
            <a:spLocks noChangeArrowheads="1"/>
          </p:cNvSpPr>
          <p:nvPr/>
        </p:nvSpPr>
        <p:spPr bwMode="auto">
          <a:xfrm>
            <a:off x="0" y="0"/>
            <a:ext cx="9144000" cy="895350"/>
          </a:xfrm>
          <a:prstGeom prst="rect">
            <a:avLst/>
          </a:prstGeom>
          <a:gradFill rotWithShape="1">
            <a:gsLst>
              <a:gs pos="0">
                <a:srgbClr val="3BADE5"/>
              </a:gs>
              <a:gs pos="100000">
                <a:srgbClr val="1366A2"/>
              </a:gs>
            </a:gsLst>
            <a:lin ang="2700000" scaled="1"/>
          </a:gradFill>
          <a:ln w="9525">
            <a:noFill/>
            <a:miter lim="800000"/>
            <a:headEnd/>
            <a:tailEnd/>
          </a:ln>
          <a:effectLst/>
        </p:spPr>
        <p:txBody>
          <a:bodyPr wrap="none" anchor="ctr"/>
          <a:lstStyle/>
          <a:p>
            <a:endParaRPr lang="en-US"/>
          </a:p>
        </p:txBody>
      </p:sp>
      <p:sp>
        <p:nvSpPr>
          <p:cNvPr id="6" name="Rectangle 14"/>
          <p:cNvSpPr>
            <a:spLocks noChangeArrowheads="1"/>
          </p:cNvSpPr>
          <p:nvPr/>
        </p:nvSpPr>
        <p:spPr bwMode="auto">
          <a:xfrm>
            <a:off x="0" y="890588"/>
            <a:ext cx="9144000" cy="101600"/>
          </a:xfrm>
          <a:prstGeom prst="rect">
            <a:avLst/>
          </a:prstGeom>
          <a:solidFill>
            <a:srgbClr val="C2CD23"/>
          </a:solidFill>
          <a:ln w="9525">
            <a:noFill/>
            <a:miter lim="800000"/>
            <a:headEnd/>
            <a:tailEnd/>
          </a:ln>
          <a:effectLst/>
        </p:spPr>
        <p:txBody>
          <a:bodyPr wrap="none" anchor="ctr"/>
          <a:lstStyle/>
          <a:p>
            <a:endParaRPr lang="en-US"/>
          </a:p>
        </p:txBody>
      </p:sp>
      <p:grpSp>
        <p:nvGrpSpPr>
          <p:cNvPr id="7" name="Group 30"/>
          <p:cNvGrpSpPr>
            <a:grpSpLocks/>
          </p:cNvGrpSpPr>
          <p:nvPr/>
        </p:nvGrpSpPr>
        <p:grpSpPr bwMode="auto">
          <a:xfrm>
            <a:off x="8604250" y="6738938"/>
            <a:ext cx="450850" cy="98425"/>
            <a:chOff x="5310" y="362"/>
            <a:chExt cx="284" cy="62"/>
          </a:xfrm>
        </p:grpSpPr>
        <p:sp>
          <p:nvSpPr>
            <p:cNvPr id="8" name="Rectangle 17"/>
            <p:cNvSpPr>
              <a:spLocks noChangeArrowheads="1"/>
            </p:cNvSpPr>
            <p:nvPr userDrawn="1"/>
          </p:nvSpPr>
          <p:spPr bwMode="auto">
            <a:xfrm>
              <a:off x="5310" y="362"/>
              <a:ext cx="62" cy="62"/>
            </a:xfrm>
            <a:prstGeom prst="rect">
              <a:avLst/>
            </a:prstGeom>
            <a:solidFill>
              <a:srgbClr val="F46722"/>
            </a:solidFill>
            <a:ln w="9525">
              <a:noFill/>
              <a:miter lim="800000"/>
              <a:headEnd/>
              <a:tailEnd/>
            </a:ln>
            <a:effectLst/>
          </p:spPr>
          <p:txBody>
            <a:bodyPr wrap="none" anchor="ctr"/>
            <a:lstStyle/>
            <a:p>
              <a:endParaRPr lang="en-US"/>
            </a:p>
          </p:txBody>
        </p:sp>
        <p:sp>
          <p:nvSpPr>
            <p:cNvPr id="9" name="Rectangle 18"/>
            <p:cNvSpPr>
              <a:spLocks noChangeArrowheads="1"/>
            </p:cNvSpPr>
            <p:nvPr userDrawn="1"/>
          </p:nvSpPr>
          <p:spPr bwMode="auto">
            <a:xfrm>
              <a:off x="5384" y="362"/>
              <a:ext cx="62" cy="62"/>
            </a:xfrm>
            <a:prstGeom prst="rect">
              <a:avLst/>
            </a:prstGeom>
            <a:solidFill>
              <a:srgbClr val="C2CD23"/>
            </a:solidFill>
            <a:ln w="9525">
              <a:noFill/>
              <a:miter lim="800000"/>
              <a:headEnd/>
              <a:tailEnd/>
            </a:ln>
            <a:effectLst/>
          </p:spPr>
          <p:txBody>
            <a:bodyPr wrap="none" anchor="ctr"/>
            <a:lstStyle/>
            <a:p>
              <a:endParaRPr lang="en-US"/>
            </a:p>
          </p:txBody>
        </p:sp>
        <p:sp>
          <p:nvSpPr>
            <p:cNvPr id="10" name="Rectangle 19"/>
            <p:cNvSpPr>
              <a:spLocks noChangeArrowheads="1"/>
            </p:cNvSpPr>
            <p:nvPr userDrawn="1"/>
          </p:nvSpPr>
          <p:spPr bwMode="auto">
            <a:xfrm>
              <a:off x="5458" y="362"/>
              <a:ext cx="62" cy="62"/>
            </a:xfrm>
            <a:prstGeom prst="rect">
              <a:avLst/>
            </a:prstGeom>
            <a:solidFill>
              <a:srgbClr val="FFB60F"/>
            </a:solidFill>
            <a:ln w="9525">
              <a:noFill/>
              <a:miter lim="800000"/>
              <a:headEnd/>
              <a:tailEnd/>
            </a:ln>
            <a:effectLst/>
          </p:spPr>
          <p:txBody>
            <a:bodyPr wrap="none" anchor="ctr"/>
            <a:lstStyle/>
            <a:p>
              <a:endParaRPr lang="en-US"/>
            </a:p>
          </p:txBody>
        </p:sp>
        <p:sp>
          <p:nvSpPr>
            <p:cNvPr id="11" name="Rectangle 20"/>
            <p:cNvSpPr>
              <a:spLocks noChangeArrowheads="1"/>
            </p:cNvSpPr>
            <p:nvPr userDrawn="1"/>
          </p:nvSpPr>
          <p:spPr bwMode="auto">
            <a:xfrm>
              <a:off x="5532" y="362"/>
              <a:ext cx="62" cy="62"/>
            </a:xfrm>
            <a:prstGeom prst="rect">
              <a:avLst/>
            </a:prstGeom>
            <a:solidFill>
              <a:srgbClr val="791D7E"/>
            </a:solidFill>
            <a:ln w="9525">
              <a:noFill/>
              <a:miter lim="800000"/>
              <a:headEnd/>
              <a:tailEnd/>
            </a:ln>
            <a:effectLst/>
          </p:spPr>
          <p:txBody>
            <a:bodyPr wrap="none" anchor="ctr"/>
            <a:lstStyle/>
            <a:p>
              <a:endParaRPr lang="en-US"/>
            </a:p>
          </p:txBody>
        </p:sp>
      </p:grpSp>
      <p:sp>
        <p:nvSpPr>
          <p:cNvPr id="12" name="Rectangle 27"/>
          <p:cNvSpPr>
            <a:spLocks noChangeArrowheads="1"/>
          </p:cNvSpPr>
          <p:nvPr/>
        </p:nvSpPr>
        <p:spPr bwMode="gray">
          <a:xfrm>
            <a:off x="0" y="6737350"/>
            <a:ext cx="8574088" cy="100013"/>
          </a:xfrm>
          <a:prstGeom prst="rect">
            <a:avLst/>
          </a:prstGeom>
          <a:solidFill>
            <a:srgbClr val="C2CD23"/>
          </a:solidFill>
          <a:ln w="9525">
            <a:noFill/>
            <a:miter lim="800000"/>
            <a:headEnd/>
            <a:tailEnd/>
          </a:ln>
          <a:effectLst/>
        </p:spPr>
        <p:txBody>
          <a:bodyPr wrap="none" anchor="ctr"/>
          <a:lstStyle/>
          <a:p>
            <a:pPr algn="ctr"/>
            <a:endParaRPr lang="en-US"/>
          </a:p>
        </p:txBody>
      </p:sp>
      <p:sp>
        <p:nvSpPr>
          <p:cNvPr id="13" name="Text Box 31"/>
          <p:cNvSpPr txBox="1">
            <a:spLocks noChangeArrowheads="1"/>
          </p:cNvSpPr>
          <p:nvPr/>
        </p:nvSpPr>
        <p:spPr bwMode="hidden">
          <a:xfrm>
            <a:off x="4203700" y="6735763"/>
            <a:ext cx="735013" cy="122237"/>
          </a:xfrm>
          <a:prstGeom prst="rect">
            <a:avLst/>
          </a:prstGeom>
          <a:noFill/>
          <a:ln w="9525">
            <a:noFill/>
            <a:miter lim="800000"/>
            <a:headEnd/>
            <a:tailEnd/>
          </a:ln>
          <a:effectLst/>
        </p:spPr>
        <p:txBody>
          <a:bodyPr lIns="0" tIns="0" rIns="0" bIns="0">
            <a:spAutoFit/>
          </a:bodyPr>
          <a:lstStyle/>
          <a:p>
            <a:pPr algn="ctr">
              <a:spcBef>
                <a:spcPct val="50000"/>
              </a:spcBef>
            </a:pPr>
            <a:fld id="{E880689F-A718-45B7-8620-B2DF88063C73}" type="slidenum">
              <a:rPr lang="en-US" sz="800" b="1">
                <a:latin typeface="Arial" charset="0"/>
              </a:rPr>
              <a:pPr algn="ctr">
                <a:spcBef>
                  <a:spcPct val="50000"/>
                </a:spcBef>
              </a:pPr>
              <a:t>‹#›</a:t>
            </a:fld>
            <a:endParaRPr lang="en-US" sz="800" b="1">
              <a:latin typeface="Arial" charset="0"/>
            </a:endParaRPr>
          </a:p>
        </p:txBody>
      </p:sp>
      <p:sp>
        <p:nvSpPr>
          <p:cNvPr id="3" name="Content Placeholder 2"/>
          <p:cNvSpPr>
            <a:spLocks noGrp="1"/>
          </p:cNvSpPr>
          <p:nvPr>
            <p:ph idx="1" hasCustomPrompt="1"/>
          </p:nvPr>
        </p:nvSpPr>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21"/>
          <p:cNvSpPr>
            <a:spLocks noGrp="1" noChangeArrowheads="1"/>
          </p:cNvSpPr>
          <p:nvPr>
            <p:ph type="title"/>
          </p:nvPr>
        </p:nvSpPr>
        <p:spPr bwMode="ltGray">
          <a:xfrm>
            <a:off x="3752851" y="0"/>
            <a:ext cx="5391150" cy="866775"/>
          </a:xfrm>
          <a:prstGeom prst="rect">
            <a:avLst/>
          </a:prstGeom>
          <a:noFill/>
          <a:ln w="9525">
            <a:noFill/>
            <a:miter lim="800000"/>
            <a:headEnd/>
            <a:tailEnd/>
          </a:ln>
          <a:effectLst>
            <a:outerShdw dist="35921" dir="2700000" algn="ctr" rotWithShape="0">
              <a:srgbClr val="808080">
                <a:alpha val="64999"/>
              </a:srgbClr>
            </a:outerShdw>
          </a:effectLst>
        </p:spPr>
        <p:txBody>
          <a:bodyPr vert="horz" wrap="square" lIns="91440" tIns="45720" rIns="91440" bIns="45720" numCol="1" anchor="ctr" anchorCtr="0" compatLnSpc="1">
            <a:prstTxWarp prst="textNoShape">
              <a:avLst/>
            </a:prstTxWarp>
          </a:bodyPr>
          <a:lstStyle/>
          <a:p>
            <a:pPr lvl="0"/>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13"/>
          <p:cNvSpPr>
            <a:spLocks noChangeArrowheads="1"/>
          </p:cNvSpPr>
          <p:nvPr/>
        </p:nvSpPr>
        <p:spPr bwMode="auto">
          <a:xfrm>
            <a:off x="0" y="0"/>
            <a:ext cx="9144000" cy="895350"/>
          </a:xfrm>
          <a:prstGeom prst="rect">
            <a:avLst/>
          </a:prstGeom>
          <a:gradFill rotWithShape="1">
            <a:gsLst>
              <a:gs pos="0">
                <a:srgbClr val="3BADE5"/>
              </a:gs>
              <a:gs pos="100000">
                <a:srgbClr val="1366A2"/>
              </a:gs>
            </a:gsLst>
            <a:lin ang="2700000" scaled="1"/>
          </a:gradFill>
          <a:ln w="9525">
            <a:noFill/>
            <a:miter lim="800000"/>
            <a:headEnd/>
            <a:tailEnd/>
          </a:ln>
          <a:effectLst/>
        </p:spPr>
        <p:txBody>
          <a:bodyPr wrap="none" anchor="ctr"/>
          <a:lstStyle/>
          <a:p>
            <a:endParaRPr lang="en-US"/>
          </a:p>
        </p:txBody>
      </p:sp>
      <p:sp>
        <p:nvSpPr>
          <p:cNvPr id="6" name="Rectangle 14"/>
          <p:cNvSpPr>
            <a:spLocks noChangeArrowheads="1"/>
          </p:cNvSpPr>
          <p:nvPr/>
        </p:nvSpPr>
        <p:spPr bwMode="auto">
          <a:xfrm>
            <a:off x="0" y="890588"/>
            <a:ext cx="9144000" cy="101600"/>
          </a:xfrm>
          <a:prstGeom prst="rect">
            <a:avLst/>
          </a:prstGeom>
          <a:solidFill>
            <a:srgbClr val="C2CD23"/>
          </a:solidFill>
          <a:ln w="9525">
            <a:noFill/>
            <a:miter lim="800000"/>
            <a:headEnd/>
            <a:tailEnd/>
          </a:ln>
          <a:effectLst/>
        </p:spPr>
        <p:txBody>
          <a:bodyPr wrap="none" anchor="ctr"/>
          <a:lstStyle/>
          <a:p>
            <a:endParaRPr lang="en-US"/>
          </a:p>
        </p:txBody>
      </p:sp>
      <p:grpSp>
        <p:nvGrpSpPr>
          <p:cNvPr id="2" name="Group 30"/>
          <p:cNvGrpSpPr>
            <a:grpSpLocks/>
          </p:cNvGrpSpPr>
          <p:nvPr/>
        </p:nvGrpSpPr>
        <p:grpSpPr bwMode="auto">
          <a:xfrm>
            <a:off x="8604250" y="6738938"/>
            <a:ext cx="450850" cy="98425"/>
            <a:chOff x="5310" y="362"/>
            <a:chExt cx="284" cy="62"/>
          </a:xfrm>
        </p:grpSpPr>
        <p:sp>
          <p:nvSpPr>
            <p:cNvPr id="8" name="Rectangle 17"/>
            <p:cNvSpPr>
              <a:spLocks noChangeArrowheads="1"/>
            </p:cNvSpPr>
            <p:nvPr userDrawn="1"/>
          </p:nvSpPr>
          <p:spPr bwMode="auto">
            <a:xfrm>
              <a:off x="5310" y="362"/>
              <a:ext cx="62" cy="62"/>
            </a:xfrm>
            <a:prstGeom prst="rect">
              <a:avLst/>
            </a:prstGeom>
            <a:solidFill>
              <a:srgbClr val="F46722"/>
            </a:solidFill>
            <a:ln w="9525">
              <a:noFill/>
              <a:miter lim="800000"/>
              <a:headEnd/>
              <a:tailEnd/>
            </a:ln>
            <a:effectLst/>
          </p:spPr>
          <p:txBody>
            <a:bodyPr wrap="none" anchor="ctr"/>
            <a:lstStyle/>
            <a:p>
              <a:endParaRPr lang="en-US"/>
            </a:p>
          </p:txBody>
        </p:sp>
        <p:sp>
          <p:nvSpPr>
            <p:cNvPr id="9" name="Rectangle 18"/>
            <p:cNvSpPr>
              <a:spLocks noChangeArrowheads="1"/>
            </p:cNvSpPr>
            <p:nvPr userDrawn="1"/>
          </p:nvSpPr>
          <p:spPr bwMode="auto">
            <a:xfrm>
              <a:off x="5384" y="362"/>
              <a:ext cx="62" cy="62"/>
            </a:xfrm>
            <a:prstGeom prst="rect">
              <a:avLst/>
            </a:prstGeom>
            <a:solidFill>
              <a:srgbClr val="C2CD23"/>
            </a:solidFill>
            <a:ln w="9525">
              <a:noFill/>
              <a:miter lim="800000"/>
              <a:headEnd/>
              <a:tailEnd/>
            </a:ln>
            <a:effectLst/>
          </p:spPr>
          <p:txBody>
            <a:bodyPr wrap="none" anchor="ctr"/>
            <a:lstStyle/>
            <a:p>
              <a:endParaRPr lang="en-US"/>
            </a:p>
          </p:txBody>
        </p:sp>
        <p:sp>
          <p:nvSpPr>
            <p:cNvPr id="10" name="Rectangle 19"/>
            <p:cNvSpPr>
              <a:spLocks noChangeArrowheads="1"/>
            </p:cNvSpPr>
            <p:nvPr userDrawn="1"/>
          </p:nvSpPr>
          <p:spPr bwMode="auto">
            <a:xfrm>
              <a:off x="5458" y="362"/>
              <a:ext cx="62" cy="62"/>
            </a:xfrm>
            <a:prstGeom prst="rect">
              <a:avLst/>
            </a:prstGeom>
            <a:solidFill>
              <a:srgbClr val="FFB60F"/>
            </a:solidFill>
            <a:ln w="9525">
              <a:noFill/>
              <a:miter lim="800000"/>
              <a:headEnd/>
              <a:tailEnd/>
            </a:ln>
            <a:effectLst/>
          </p:spPr>
          <p:txBody>
            <a:bodyPr wrap="none" anchor="ctr"/>
            <a:lstStyle/>
            <a:p>
              <a:endParaRPr lang="en-US"/>
            </a:p>
          </p:txBody>
        </p:sp>
        <p:sp>
          <p:nvSpPr>
            <p:cNvPr id="11" name="Rectangle 20"/>
            <p:cNvSpPr>
              <a:spLocks noChangeArrowheads="1"/>
            </p:cNvSpPr>
            <p:nvPr userDrawn="1"/>
          </p:nvSpPr>
          <p:spPr bwMode="auto">
            <a:xfrm>
              <a:off x="5532" y="362"/>
              <a:ext cx="62" cy="62"/>
            </a:xfrm>
            <a:prstGeom prst="rect">
              <a:avLst/>
            </a:prstGeom>
            <a:solidFill>
              <a:srgbClr val="791D7E"/>
            </a:solidFill>
            <a:ln w="9525">
              <a:noFill/>
              <a:miter lim="800000"/>
              <a:headEnd/>
              <a:tailEnd/>
            </a:ln>
            <a:effectLst/>
          </p:spPr>
          <p:txBody>
            <a:bodyPr wrap="none" anchor="ctr"/>
            <a:lstStyle/>
            <a:p>
              <a:endParaRPr lang="en-US"/>
            </a:p>
          </p:txBody>
        </p:sp>
      </p:grpSp>
      <p:sp>
        <p:nvSpPr>
          <p:cNvPr id="12" name="Rectangle 27"/>
          <p:cNvSpPr>
            <a:spLocks noChangeArrowheads="1"/>
          </p:cNvSpPr>
          <p:nvPr/>
        </p:nvSpPr>
        <p:spPr bwMode="gray">
          <a:xfrm>
            <a:off x="0" y="6737350"/>
            <a:ext cx="8574088" cy="100013"/>
          </a:xfrm>
          <a:prstGeom prst="rect">
            <a:avLst/>
          </a:prstGeom>
          <a:solidFill>
            <a:srgbClr val="C2CD23"/>
          </a:solidFill>
          <a:ln w="9525">
            <a:noFill/>
            <a:miter lim="800000"/>
            <a:headEnd/>
            <a:tailEnd/>
          </a:ln>
          <a:effectLst/>
        </p:spPr>
        <p:txBody>
          <a:bodyPr wrap="none" anchor="ctr"/>
          <a:lstStyle/>
          <a:p>
            <a:pPr algn="ctr"/>
            <a:endParaRPr lang="en-US"/>
          </a:p>
        </p:txBody>
      </p:sp>
      <p:sp>
        <p:nvSpPr>
          <p:cNvPr id="13" name="Text Box 31"/>
          <p:cNvSpPr txBox="1">
            <a:spLocks noChangeArrowheads="1"/>
          </p:cNvSpPr>
          <p:nvPr/>
        </p:nvSpPr>
        <p:spPr bwMode="hidden">
          <a:xfrm>
            <a:off x="4203700" y="6735763"/>
            <a:ext cx="735013" cy="122237"/>
          </a:xfrm>
          <a:prstGeom prst="rect">
            <a:avLst/>
          </a:prstGeom>
          <a:noFill/>
          <a:ln w="9525">
            <a:noFill/>
            <a:miter lim="800000"/>
            <a:headEnd/>
            <a:tailEnd/>
          </a:ln>
          <a:effectLst/>
        </p:spPr>
        <p:txBody>
          <a:bodyPr lIns="0" tIns="0" rIns="0" bIns="0">
            <a:spAutoFit/>
          </a:bodyPr>
          <a:lstStyle/>
          <a:p>
            <a:pPr algn="ctr">
              <a:spcBef>
                <a:spcPct val="50000"/>
              </a:spcBef>
            </a:pPr>
            <a:fld id="{E880689F-A718-45B7-8620-B2DF88063C73}" type="slidenum">
              <a:rPr lang="en-US" sz="800" b="1">
                <a:latin typeface="Arial" charset="0"/>
              </a:rPr>
              <a:pPr algn="ctr">
                <a:spcBef>
                  <a:spcPct val="50000"/>
                </a:spcBef>
              </a:pPr>
              <a:t>‹#›</a:t>
            </a:fld>
            <a:endParaRPr lang="en-US" sz="800" b="1">
              <a:latin typeface="Arial" charset="0"/>
            </a:endParaRPr>
          </a:p>
        </p:txBody>
      </p:sp>
      <p:sp>
        <p:nvSpPr>
          <p:cNvPr id="15" name="Rectangle 21"/>
          <p:cNvSpPr>
            <a:spLocks noGrp="1" noChangeArrowheads="1"/>
          </p:cNvSpPr>
          <p:nvPr>
            <p:ph type="title"/>
          </p:nvPr>
        </p:nvSpPr>
        <p:spPr bwMode="ltGray">
          <a:xfrm>
            <a:off x="3752851" y="0"/>
            <a:ext cx="5391150" cy="866775"/>
          </a:xfrm>
          <a:prstGeom prst="rect">
            <a:avLst/>
          </a:prstGeom>
          <a:noFill/>
          <a:ln w="9525">
            <a:noFill/>
            <a:miter lim="800000"/>
            <a:headEnd/>
            <a:tailEnd/>
          </a:ln>
          <a:effectLst>
            <a:outerShdw dist="35921" dir="2700000" algn="ctr" rotWithShape="0">
              <a:srgbClr val="808080">
                <a:alpha val="64999"/>
              </a:srgbClr>
            </a:outerShdw>
          </a:effectLst>
        </p:spPr>
        <p:txBody>
          <a:bodyPr vert="horz" wrap="square" lIns="91440" tIns="45720" rIns="91440" bIns="45720" numCol="1" anchor="ctr" anchorCtr="0" compatLnSpc="1">
            <a:prstTxWarp prst="textNoShape">
              <a:avLst/>
            </a:prstTxWarp>
          </a:bodyPr>
          <a:lstStyle/>
          <a:p>
            <a:pPr lvl="0"/>
            <a:endParaRPr lang="en-US"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13"/>
          <p:cNvSpPr>
            <a:spLocks noChangeArrowheads="1"/>
          </p:cNvSpPr>
          <p:nvPr/>
        </p:nvSpPr>
        <p:spPr bwMode="auto">
          <a:xfrm>
            <a:off x="0" y="0"/>
            <a:ext cx="9144000" cy="895350"/>
          </a:xfrm>
          <a:prstGeom prst="rect">
            <a:avLst/>
          </a:prstGeom>
          <a:gradFill rotWithShape="1">
            <a:gsLst>
              <a:gs pos="0">
                <a:srgbClr val="3BADE5"/>
              </a:gs>
              <a:gs pos="100000">
                <a:srgbClr val="1366A2"/>
              </a:gs>
            </a:gsLst>
            <a:lin ang="2700000" scaled="1"/>
          </a:gradFill>
          <a:ln w="9525">
            <a:noFill/>
            <a:miter lim="800000"/>
            <a:headEnd/>
            <a:tailEnd/>
          </a:ln>
          <a:effectLst/>
        </p:spPr>
        <p:txBody>
          <a:bodyPr wrap="none" anchor="ctr"/>
          <a:lstStyle/>
          <a:p>
            <a:endParaRPr lang="en-US"/>
          </a:p>
        </p:txBody>
      </p:sp>
      <p:sp>
        <p:nvSpPr>
          <p:cNvPr id="6" name="Rectangle 14"/>
          <p:cNvSpPr>
            <a:spLocks noChangeArrowheads="1"/>
          </p:cNvSpPr>
          <p:nvPr/>
        </p:nvSpPr>
        <p:spPr bwMode="auto">
          <a:xfrm>
            <a:off x="0" y="890588"/>
            <a:ext cx="9144000" cy="101600"/>
          </a:xfrm>
          <a:prstGeom prst="rect">
            <a:avLst/>
          </a:prstGeom>
          <a:solidFill>
            <a:srgbClr val="C2CD23"/>
          </a:solidFill>
          <a:ln w="9525">
            <a:noFill/>
            <a:miter lim="800000"/>
            <a:headEnd/>
            <a:tailEnd/>
          </a:ln>
          <a:effectLst/>
        </p:spPr>
        <p:txBody>
          <a:bodyPr wrap="none" anchor="ctr"/>
          <a:lstStyle/>
          <a:p>
            <a:endParaRPr lang="en-US"/>
          </a:p>
        </p:txBody>
      </p:sp>
      <p:grpSp>
        <p:nvGrpSpPr>
          <p:cNvPr id="2" name="Group 30"/>
          <p:cNvGrpSpPr>
            <a:grpSpLocks/>
          </p:cNvGrpSpPr>
          <p:nvPr/>
        </p:nvGrpSpPr>
        <p:grpSpPr bwMode="auto">
          <a:xfrm>
            <a:off x="8604250" y="6738938"/>
            <a:ext cx="450850" cy="98425"/>
            <a:chOff x="5310" y="362"/>
            <a:chExt cx="284" cy="62"/>
          </a:xfrm>
        </p:grpSpPr>
        <p:sp>
          <p:nvSpPr>
            <p:cNvPr id="8" name="Rectangle 17"/>
            <p:cNvSpPr>
              <a:spLocks noChangeArrowheads="1"/>
            </p:cNvSpPr>
            <p:nvPr userDrawn="1"/>
          </p:nvSpPr>
          <p:spPr bwMode="auto">
            <a:xfrm>
              <a:off x="5310" y="362"/>
              <a:ext cx="62" cy="62"/>
            </a:xfrm>
            <a:prstGeom prst="rect">
              <a:avLst/>
            </a:prstGeom>
            <a:solidFill>
              <a:srgbClr val="F46722"/>
            </a:solidFill>
            <a:ln w="9525">
              <a:noFill/>
              <a:miter lim="800000"/>
              <a:headEnd/>
              <a:tailEnd/>
            </a:ln>
            <a:effectLst/>
          </p:spPr>
          <p:txBody>
            <a:bodyPr wrap="none" anchor="ctr"/>
            <a:lstStyle/>
            <a:p>
              <a:endParaRPr lang="en-US"/>
            </a:p>
          </p:txBody>
        </p:sp>
        <p:sp>
          <p:nvSpPr>
            <p:cNvPr id="9" name="Rectangle 18"/>
            <p:cNvSpPr>
              <a:spLocks noChangeArrowheads="1"/>
            </p:cNvSpPr>
            <p:nvPr userDrawn="1"/>
          </p:nvSpPr>
          <p:spPr bwMode="auto">
            <a:xfrm>
              <a:off x="5384" y="362"/>
              <a:ext cx="62" cy="62"/>
            </a:xfrm>
            <a:prstGeom prst="rect">
              <a:avLst/>
            </a:prstGeom>
            <a:solidFill>
              <a:srgbClr val="C2CD23"/>
            </a:solidFill>
            <a:ln w="9525">
              <a:noFill/>
              <a:miter lim="800000"/>
              <a:headEnd/>
              <a:tailEnd/>
            </a:ln>
            <a:effectLst/>
          </p:spPr>
          <p:txBody>
            <a:bodyPr wrap="none" anchor="ctr"/>
            <a:lstStyle/>
            <a:p>
              <a:endParaRPr lang="en-US"/>
            </a:p>
          </p:txBody>
        </p:sp>
        <p:sp>
          <p:nvSpPr>
            <p:cNvPr id="10" name="Rectangle 19"/>
            <p:cNvSpPr>
              <a:spLocks noChangeArrowheads="1"/>
            </p:cNvSpPr>
            <p:nvPr userDrawn="1"/>
          </p:nvSpPr>
          <p:spPr bwMode="auto">
            <a:xfrm>
              <a:off x="5458" y="362"/>
              <a:ext cx="62" cy="62"/>
            </a:xfrm>
            <a:prstGeom prst="rect">
              <a:avLst/>
            </a:prstGeom>
            <a:solidFill>
              <a:srgbClr val="FFB60F"/>
            </a:solidFill>
            <a:ln w="9525">
              <a:noFill/>
              <a:miter lim="800000"/>
              <a:headEnd/>
              <a:tailEnd/>
            </a:ln>
            <a:effectLst/>
          </p:spPr>
          <p:txBody>
            <a:bodyPr wrap="none" anchor="ctr"/>
            <a:lstStyle/>
            <a:p>
              <a:endParaRPr lang="en-US"/>
            </a:p>
          </p:txBody>
        </p:sp>
        <p:sp>
          <p:nvSpPr>
            <p:cNvPr id="11" name="Rectangle 20"/>
            <p:cNvSpPr>
              <a:spLocks noChangeArrowheads="1"/>
            </p:cNvSpPr>
            <p:nvPr userDrawn="1"/>
          </p:nvSpPr>
          <p:spPr bwMode="auto">
            <a:xfrm>
              <a:off x="5532" y="362"/>
              <a:ext cx="62" cy="62"/>
            </a:xfrm>
            <a:prstGeom prst="rect">
              <a:avLst/>
            </a:prstGeom>
            <a:solidFill>
              <a:srgbClr val="791D7E"/>
            </a:solidFill>
            <a:ln w="9525">
              <a:noFill/>
              <a:miter lim="800000"/>
              <a:headEnd/>
              <a:tailEnd/>
            </a:ln>
            <a:effectLst/>
          </p:spPr>
          <p:txBody>
            <a:bodyPr wrap="none" anchor="ctr"/>
            <a:lstStyle/>
            <a:p>
              <a:endParaRPr lang="en-US"/>
            </a:p>
          </p:txBody>
        </p:sp>
      </p:grpSp>
      <p:sp>
        <p:nvSpPr>
          <p:cNvPr id="12" name="Rectangle 27"/>
          <p:cNvSpPr>
            <a:spLocks noChangeArrowheads="1"/>
          </p:cNvSpPr>
          <p:nvPr/>
        </p:nvSpPr>
        <p:spPr bwMode="gray">
          <a:xfrm>
            <a:off x="0" y="6737350"/>
            <a:ext cx="8574088" cy="100013"/>
          </a:xfrm>
          <a:prstGeom prst="rect">
            <a:avLst/>
          </a:prstGeom>
          <a:solidFill>
            <a:srgbClr val="C2CD23"/>
          </a:solidFill>
          <a:ln w="9525">
            <a:noFill/>
            <a:miter lim="800000"/>
            <a:headEnd/>
            <a:tailEnd/>
          </a:ln>
          <a:effectLst/>
        </p:spPr>
        <p:txBody>
          <a:bodyPr wrap="none" anchor="ctr"/>
          <a:lstStyle/>
          <a:p>
            <a:pPr algn="ctr"/>
            <a:endParaRPr lang="en-US"/>
          </a:p>
        </p:txBody>
      </p:sp>
      <p:sp>
        <p:nvSpPr>
          <p:cNvPr id="13" name="Text Box 31"/>
          <p:cNvSpPr txBox="1">
            <a:spLocks noChangeArrowheads="1"/>
          </p:cNvSpPr>
          <p:nvPr/>
        </p:nvSpPr>
        <p:spPr bwMode="hidden">
          <a:xfrm>
            <a:off x="4203700" y="6735763"/>
            <a:ext cx="735013" cy="122237"/>
          </a:xfrm>
          <a:prstGeom prst="rect">
            <a:avLst/>
          </a:prstGeom>
          <a:noFill/>
          <a:ln w="9525">
            <a:noFill/>
            <a:miter lim="800000"/>
            <a:headEnd/>
            <a:tailEnd/>
          </a:ln>
          <a:effectLst/>
        </p:spPr>
        <p:txBody>
          <a:bodyPr lIns="0" tIns="0" rIns="0" bIns="0">
            <a:spAutoFit/>
          </a:bodyPr>
          <a:lstStyle/>
          <a:p>
            <a:pPr algn="ctr">
              <a:spcBef>
                <a:spcPct val="50000"/>
              </a:spcBef>
            </a:pPr>
            <a:fld id="{E880689F-A718-45B7-8620-B2DF88063C73}" type="slidenum">
              <a:rPr lang="en-US" sz="800" b="1">
                <a:latin typeface="Arial" charset="0"/>
              </a:rPr>
              <a:pPr algn="ctr">
                <a:spcBef>
                  <a:spcPct val="50000"/>
                </a:spcBef>
              </a:pPr>
              <a:t>‹#›</a:t>
            </a:fld>
            <a:endParaRPr lang="en-US" sz="800" b="1" dirty="0">
              <a:latin typeface="Arial" charset="0"/>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61795" name="Rectangle 3"/>
          <p:cNvSpPr>
            <a:spLocks noChangeArrowheads="1"/>
          </p:cNvSpPr>
          <p:nvPr userDrawn="1"/>
        </p:nvSpPr>
        <p:spPr bwMode="auto">
          <a:xfrm>
            <a:off x="0" y="0"/>
            <a:ext cx="9144000" cy="895350"/>
          </a:xfrm>
          <a:prstGeom prst="rect">
            <a:avLst/>
          </a:prstGeom>
          <a:gradFill rotWithShape="1">
            <a:gsLst>
              <a:gs pos="0">
                <a:srgbClr val="3BADE5"/>
              </a:gs>
              <a:gs pos="100000">
                <a:srgbClr val="1366A2"/>
              </a:gs>
            </a:gsLst>
            <a:lin ang="2700000" scaled="1"/>
          </a:gradFill>
          <a:ln w="9525">
            <a:noFill/>
            <a:miter lim="800000"/>
            <a:headEnd/>
            <a:tailEnd/>
          </a:ln>
          <a:effectLst/>
        </p:spPr>
        <p:txBody>
          <a:bodyPr wrap="none" anchor="ctr"/>
          <a:lstStyle/>
          <a:p>
            <a:endParaRPr lang="en-US" dirty="0"/>
          </a:p>
        </p:txBody>
      </p:sp>
      <p:sp>
        <p:nvSpPr>
          <p:cNvPr id="161796" name="Rectangle 4"/>
          <p:cNvSpPr>
            <a:spLocks noChangeArrowheads="1"/>
          </p:cNvSpPr>
          <p:nvPr userDrawn="1"/>
        </p:nvSpPr>
        <p:spPr bwMode="auto">
          <a:xfrm>
            <a:off x="0" y="890588"/>
            <a:ext cx="9144000" cy="101600"/>
          </a:xfrm>
          <a:prstGeom prst="rect">
            <a:avLst/>
          </a:prstGeom>
          <a:solidFill>
            <a:srgbClr val="C2CD23"/>
          </a:solidFill>
          <a:ln w="9525">
            <a:noFill/>
            <a:miter lim="800000"/>
            <a:headEnd/>
            <a:tailEnd/>
          </a:ln>
          <a:effectLst/>
        </p:spPr>
        <p:txBody>
          <a:bodyPr wrap="none" anchor="ctr"/>
          <a:lstStyle/>
          <a:p>
            <a:endParaRPr lang="en-US" dirty="0"/>
          </a:p>
        </p:txBody>
      </p:sp>
      <p:grpSp>
        <p:nvGrpSpPr>
          <p:cNvPr id="2" name="Group 5"/>
          <p:cNvGrpSpPr>
            <a:grpSpLocks/>
          </p:cNvGrpSpPr>
          <p:nvPr userDrawn="1"/>
        </p:nvGrpSpPr>
        <p:grpSpPr bwMode="auto">
          <a:xfrm>
            <a:off x="8604250" y="6738938"/>
            <a:ext cx="450850" cy="98425"/>
            <a:chOff x="5310" y="362"/>
            <a:chExt cx="284" cy="62"/>
          </a:xfrm>
        </p:grpSpPr>
        <p:sp>
          <p:nvSpPr>
            <p:cNvPr id="161798" name="Rectangle 6"/>
            <p:cNvSpPr>
              <a:spLocks noChangeArrowheads="1"/>
            </p:cNvSpPr>
            <p:nvPr userDrawn="1"/>
          </p:nvSpPr>
          <p:spPr bwMode="auto">
            <a:xfrm>
              <a:off x="5310" y="362"/>
              <a:ext cx="62" cy="62"/>
            </a:xfrm>
            <a:prstGeom prst="rect">
              <a:avLst/>
            </a:prstGeom>
            <a:solidFill>
              <a:srgbClr val="F46722"/>
            </a:solidFill>
            <a:ln w="9525">
              <a:noFill/>
              <a:miter lim="800000"/>
              <a:headEnd/>
              <a:tailEnd/>
            </a:ln>
            <a:effectLst/>
          </p:spPr>
          <p:txBody>
            <a:bodyPr wrap="none" anchor="ctr"/>
            <a:lstStyle/>
            <a:p>
              <a:endParaRPr lang="en-US" dirty="0"/>
            </a:p>
          </p:txBody>
        </p:sp>
        <p:sp>
          <p:nvSpPr>
            <p:cNvPr id="161799" name="Rectangle 7"/>
            <p:cNvSpPr>
              <a:spLocks noChangeArrowheads="1"/>
            </p:cNvSpPr>
            <p:nvPr userDrawn="1"/>
          </p:nvSpPr>
          <p:spPr bwMode="auto">
            <a:xfrm>
              <a:off x="5384" y="362"/>
              <a:ext cx="62" cy="62"/>
            </a:xfrm>
            <a:prstGeom prst="rect">
              <a:avLst/>
            </a:prstGeom>
            <a:solidFill>
              <a:srgbClr val="C2CD23"/>
            </a:solidFill>
            <a:ln w="9525">
              <a:noFill/>
              <a:miter lim="800000"/>
              <a:headEnd/>
              <a:tailEnd/>
            </a:ln>
            <a:effectLst/>
          </p:spPr>
          <p:txBody>
            <a:bodyPr wrap="none" anchor="ctr"/>
            <a:lstStyle/>
            <a:p>
              <a:endParaRPr lang="en-US" dirty="0"/>
            </a:p>
          </p:txBody>
        </p:sp>
        <p:sp>
          <p:nvSpPr>
            <p:cNvPr id="161800" name="Rectangle 8"/>
            <p:cNvSpPr>
              <a:spLocks noChangeArrowheads="1"/>
            </p:cNvSpPr>
            <p:nvPr userDrawn="1"/>
          </p:nvSpPr>
          <p:spPr bwMode="auto">
            <a:xfrm>
              <a:off x="5458" y="362"/>
              <a:ext cx="62" cy="62"/>
            </a:xfrm>
            <a:prstGeom prst="rect">
              <a:avLst/>
            </a:prstGeom>
            <a:solidFill>
              <a:srgbClr val="FFB60F"/>
            </a:solidFill>
            <a:ln w="9525">
              <a:noFill/>
              <a:miter lim="800000"/>
              <a:headEnd/>
              <a:tailEnd/>
            </a:ln>
            <a:effectLst/>
          </p:spPr>
          <p:txBody>
            <a:bodyPr wrap="none" anchor="ctr"/>
            <a:lstStyle/>
            <a:p>
              <a:endParaRPr lang="en-US" dirty="0"/>
            </a:p>
          </p:txBody>
        </p:sp>
        <p:sp>
          <p:nvSpPr>
            <p:cNvPr id="161801" name="Rectangle 9"/>
            <p:cNvSpPr>
              <a:spLocks noChangeArrowheads="1"/>
            </p:cNvSpPr>
            <p:nvPr userDrawn="1"/>
          </p:nvSpPr>
          <p:spPr bwMode="auto">
            <a:xfrm>
              <a:off x="5532" y="362"/>
              <a:ext cx="62" cy="62"/>
            </a:xfrm>
            <a:prstGeom prst="rect">
              <a:avLst/>
            </a:prstGeom>
            <a:solidFill>
              <a:srgbClr val="791D7E"/>
            </a:solidFill>
            <a:ln w="9525">
              <a:noFill/>
              <a:miter lim="800000"/>
              <a:headEnd/>
              <a:tailEnd/>
            </a:ln>
            <a:effectLst/>
          </p:spPr>
          <p:txBody>
            <a:bodyPr wrap="none" anchor="ctr"/>
            <a:lstStyle/>
            <a:p>
              <a:endParaRPr lang="en-US" dirty="0"/>
            </a:p>
          </p:txBody>
        </p:sp>
      </p:grpSp>
      <p:sp>
        <p:nvSpPr>
          <p:cNvPr id="161802" name="Rectangle 24"/>
          <p:cNvSpPr>
            <a:spLocks noGrp="1" noChangeArrowheads="1"/>
          </p:cNvSpPr>
          <p:nvPr>
            <p:ph type="subTitle" idx="1"/>
          </p:nvPr>
        </p:nvSpPr>
        <p:spPr>
          <a:xfrm>
            <a:off x="1371600" y="3886200"/>
            <a:ext cx="6400800" cy="1752600"/>
          </a:xfrm>
        </p:spPr>
        <p:txBody>
          <a:bodyPr/>
          <a:lstStyle>
            <a:lvl1pPr algn="ctr">
              <a:buFontTx/>
              <a:buNone/>
              <a:defRPr sz="2800" smtClean="0">
                <a:solidFill>
                  <a:srgbClr val="1366A2"/>
                </a:solidFill>
                <a:latin typeface="Arial" charset="0"/>
              </a:defRPr>
            </a:lvl1pPr>
          </a:lstStyle>
          <a:p>
            <a:r>
              <a:rPr lang="en-US"/>
              <a:t>Click to edit Master subtitle style</a:t>
            </a:r>
          </a:p>
        </p:txBody>
      </p:sp>
      <p:sp>
        <p:nvSpPr>
          <p:cNvPr id="1045" name="Rectangle 21"/>
          <p:cNvSpPr>
            <a:spLocks noGrp="1" noChangeArrowheads="1"/>
          </p:cNvSpPr>
          <p:nvPr>
            <p:ph type="ctrTitle"/>
          </p:nvPr>
        </p:nvSpPr>
        <p:spPr>
          <a:xfrm>
            <a:off x="685800" y="2130425"/>
            <a:ext cx="7772400" cy="1470025"/>
          </a:xfrm>
        </p:spPr>
        <p:txBody>
          <a:bodyPr/>
          <a:lstStyle>
            <a:lvl1pPr algn="ctr">
              <a:defRPr sz="4400" b="1" smtClean="0">
                <a:solidFill>
                  <a:srgbClr val="075186"/>
                </a:solidFill>
                <a:effectLst/>
              </a:defRPr>
            </a:lvl1pPr>
          </a:lstStyle>
          <a:p>
            <a:r>
              <a:rPr lang="en-US"/>
              <a:t>Click to edit Master title style</a:t>
            </a:r>
          </a:p>
        </p:txBody>
      </p:sp>
      <p:sp>
        <p:nvSpPr>
          <p:cNvPr id="161804" name="Rectangle 12"/>
          <p:cNvSpPr>
            <a:spLocks noChangeArrowheads="1"/>
          </p:cNvSpPr>
          <p:nvPr userDrawn="1"/>
        </p:nvSpPr>
        <p:spPr bwMode="gray">
          <a:xfrm>
            <a:off x="0" y="6737350"/>
            <a:ext cx="8574088" cy="100013"/>
          </a:xfrm>
          <a:prstGeom prst="rect">
            <a:avLst/>
          </a:prstGeom>
          <a:solidFill>
            <a:srgbClr val="C2CD23"/>
          </a:solidFill>
          <a:ln w="9525">
            <a:noFill/>
            <a:miter lim="800000"/>
            <a:headEnd/>
            <a:tailEnd/>
          </a:ln>
          <a:effectLst/>
        </p:spPr>
        <p:txBody>
          <a:bodyPr wrap="none" anchor="ctr"/>
          <a:lstStyle/>
          <a:p>
            <a:pPr algn="ctr"/>
            <a:endParaRPr lang="en-US" dirty="0"/>
          </a:p>
        </p:txBody>
      </p:sp>
      <p:sp>
        <p:nvSpPr>
          <p:cNvPr id="12" name="Text Box 31"/>
          <p:cNvSpPr txBox="1">
            <a:spLocks noChangeArrowheads="1"/>
          </p:cNvSpPr>
          <p:nvPr userDrawn="1"/>
        </p:nvSpPr>
        <p:spPr bwMode="hidden">
          <a:xfrm>
            <a:off x="4203700" y="6735763"/>
            <a:ext cx="735013" cy="122237"/>
          </a:xfrm>
          <a:prstGeom prst="rect">
            <a:avLst/>
          </a:prstGeom>
          <a:noFill/>
          <a:ln w="9525">
            <a:noFill/>
            <a:miter lim="800000"/>
            <a:headEnd/>
            <a:tailEnd/>
          </a:ln>
          <a:effectLst/>
        </p:spPr>
        <p:txBody>
          <a:bodyPr lIns="0" tIns="0" rIns="0" bIns="0">
            <a:spAutoFit/>
          </a:bodyPr>
          <a:lstStyle/>
          <a:p>
            <a:pPr algn="ctr">
              <a:spcBef>
                <a:spcPct val="50000"/>
              </a:spcBef>
            </a:pPr>
            <a:fld id="{E880689F-A718-45B7-8620-B2DF88063C73}" type="slidenum">
              <a:rPr lang="en-US" sz="800" b="1">
                <a:latin typeface="Arial" charset="0"/>
              </a:rPr>
              <a:pPr algn="ctr">
                <a:spcBef>
                  <a:spcPct val="50000"/>
                </a:spcBef>
              </a:pPr>
              <a:t>‹#›</a:t>
            </a:fld>
            <a:endParaRPr lang="en-US" sz="800" b="1" dirty="0">
              <a:latin typeface="Arial"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13"/>
          <p:cNvSpPr>
            <a:spLocks noChangeArrowheads="1"/>
          </p:cNvSpPr>
          <p:nvPr/>
        </p:nvSpPr>
        <p:spPr bwMode="auto">
          <a:xfrm>
            <a:off x="0" y="0"/>
            <a:ext cx="9144000" cy="895350"/>
          </a:xfrm>
          <a:prstGeom prst="rect">
            <a:avLst/>
          </a:prstGeom>
          <a:gradFill rotWithShape="1">
            <a:gsLst>
              <a:gs pos="0">
                <a:srgbClr val="3BADE5"/>
              </a:gs>
              <a:gs pos="100000">
                <a:srgbClr val="1366A2"/>
              </a:gs>
            </a:gsLst>
            <a:lin ang="2700000" scaled="1"/>
          </a:gradFill>
          <a:ln w="9525">
            <a:noFill/>
            <a:miter lim="800000"/>
            <a:headEnd/>
            <a:tailEnd/>
          </a:ln>
          <a:effectLst/>
        </p:spPr>
        <p:txBody>
          <a:bodyPr wrap="none" anchor="ctr"/>
          <a:lstStyle/>
          <a:p>
            <a:endParaRPr lang="en-US"/>
          </a:p>
        </p:txBody>
      </p:sp>
      <p:sp>
        <p:nvSpPr>
          <p:cNvPr id="6" name="Rectangle 14"/>
          <p:cNvSpPr>
            <a:spLocks noChangeArrowheads="1"/>
          </p:cNvSpPr>
          <p:nvPr/>
        </p:nvSpPr>
        <p:spPr bwMode="auto">
          <a:xfrm>
            <a:off x="0" y="890588"/>
            <a:ext cx="9144000" cy="101600"/>
          </a:xfrm>
          <a:prstGeom prst="rect">
            <a:avLst/>
          </a:prstGeom>
          <a:solidFill>
            <a:srgbClr val="FE9B03"/>
          </a:solidFill>
          <a:ln w="9525">
            <a:noFill/>
            <a:miter lim="800000"/>
            <a:headEnd/>
            <a:tailEnd/>
          </a:ln>
          <a:effectLst/>
        </p:spPr>
        <p:txBody>
          <a:bodyPr wrap="none" anchor="ctr"/>
          <a:lstStyle/>
          <a:p>
            <a:endParaRPr lang="en-US"/>
          </a:p>
        </p:txBody>
      </p:sp>
      <p:grpSp>
        <p:nvGrpSpPr>
          <p:cNvPr id="2" name="Group 30"/>
          <p:cNvGrpSpPr>
            <a:grpSpLocks/>
          </p:cNvGrpSpPr>
          <p:nvPr/>
        </p:nvGrpSpPr>
        <p:grpSpPr bwMode="auto">
          <a:xfrm>
            <a:off x="8604250" y="6738938"/>
            <a:ext cx="450850" cy="98425"/>
            <a:chOff x="5310" y="362"/>
            <a:chExt cx="284" cy="62"/>
          </a:xfrm>
          <a:solidFill>
            <a:srgbClr val="FE9B03"/>
          </a:solidFill>
        </p:grpSpPr>
        <p:sp>
          <p:nvSpPr>
            <p:cNvPr id="8" name="Rectangle 17"/>
            <p:cNvSpPr>
              <a:spLocks noChangeArrowheads="1"/>
            </p:cNvSpPr>
            <p:nvPr userDrawn="1"/>
          </p:nvSpPr>
          <p:spPr bwMode="auto">
            <a:xfrm>
              <a:off x="5310" y="362"/>
              <a:ext cx="62" cy="62"/>
            </a:xfrm>
            <a:prstGeom prst="rect">
              <a:avLst/>
            </a:prstGeom>
            <a:grpFill/>
            <a:ln w="9525">
              <a:noFill/>
              <a:miter lim="800000"/>
              <a:headEnd/>
              <a:tailEnd/>
            </a:ln>
            <a:effectLst/>
          </p:spPr>
          <p:txBody>
            <a:bodyPr wrap="none" anchor="ctr"/>
            <a:lstStyle/>
            <a:p>
              <a:endParaRPr lang="en-US"/>
            </a:p>
          </p:txBody>
        </p:sp>
        <p:sp>
          <p:nvSpPr>
            <p:cNvPr id="9" name="Rectangle 18"/>
            <p:cNvSpPr>
              <a:spLocks noChangeArrowheads="1"/>
            </p:cNvSpPr>
            <p:nvPr userDrawn="1"/>
          </p:nvSpPr>
          <p:spPr bwMode="auto">
            <a:xfrm>
              <a:off x="5384" y="362"/>
              <a:ext cx="62" cy="62"/>
            </a:xfrm>
            <a:prstGeom prst="rect">
              <a:avLst/>
            </a:prstGeom>
            <a:grpFill/>
            <a:ln w="9525">
              <a:noFill/>
              <a:miter lim="800000"/>
              <a:headEnd/>
              <a:tailEnd/>
            </a:ln>
            <a:effectLst/>
          </p:spPr>
          <p:txBody>
            <a:bodyPr wrap="none" anchor="ctr"/>
            <a:lstStyle/>
            <a:p>
              <a:endParaRPr lang="en-US"/>
            </a:p>
          </p:txBody>
        </p:sp>
        <p:sp>
          <p:nvSpPr>
            <p:cNvPr id="10" name="Rectangle 19"/>
            <p:cNvSpPr>
              <a:spLocks noChangeArrowheads="1"/>
            </p:cNvSpPr>
            <p:nvPr userDrawn="1"/>
          </p:nvSpPr>
          <p:spPr bwMode="auto">
            <a:xfrm>
              <a:off x="5458" y="362"/>
              <a:ext cx="62" cy="62"/>
            </a:xfrm>
            <a:prstGeom prst="rect">
              <a:avLst/>
            </a:prstGeom>
            <a:grpFill/>
            <a:ln w="9525">
              <a:noFill/>
              <a:miter lim="800000"/>
              <a:headEnd/>
              <a:tailEnd/>
            </a:ln>
            <a:effectLst/>
          </p:spPr>
          <p:txBody>
            <a:bodyPr wrap="none" anchor="ctr"/>
            <a:lstStyle/>
            <a:p>
              <a:endParaRPr lang="en-US"/>
            </a:p>
          </p:txBody>
        </p:sp>
        <p:sp>
          <p:nvSpPr>
            <p:cNvPr id="11" name="Rectangle 20"/>
            <p:cNvSpPr>
              <a:spLocks noChangeArrowheads="1"/>
            </p:cNvSpPr>
            <p:nvPr userDrawn="1"/>
          </p:nvSpPr>
          <p:spPr bwMode="auto">
            <a:xfrm>
              <a:off x="5532" y="362"/>
              <a:ext cx="62" cy="62"/>
            </a:xfrm>
            <a:prstGeom prst="rect">
              <a:avLst/>
            </a:prstGeom>
            <a:grpFill/>
            <a:ln w="9525">
              <a:noFill/>
              <a:miter lim="800000"/>
              <a:headEnd/>
              <a:tailEnd/>
            </a:ln>
            <a:effectLst/>
          </p:spPr>
          <p:txBody>
            <a:bodyPr wrap="none" anchor="ctr"/>
            <a:lstStyle/>
            <a:p>
              <a:endParaRPr lang="en-US"/>
            </a:p>
          </p:txBody>
        </p:sp>
      </p:grpSp>
      <p:sp>
        <p:nvSpPr>
          <p:cNvPr id="12" name="Rectangle 27"/>
          <p:cNvSpPr>
            <a:spLocks noChangeArrowheads="1"/>
          </p:cNvSpPr>
          <p:nvPr/>
        </p:nvSpPr>
        <p:spPr bwMode="gray">
          <a:xfrm>
            <a:off x="0" y="6737350"/>
            <a:ext cx="8574088" cy="100013"/>
          </a:xfrm>
          <a:prstGeom prst="rect">
            <a:avLst/>
          </a:prstGeom>
          <a:solidFill>
            <a:srgbClr val="FE9B03"/>
          </a:solidFill>
          <a:ln w="9525">
            <a:noFill/>
            <a:miter lim="800000"/>
            <a:headEnd/>
            <a:tailEnd/>
          </a:ln>
          <a:effectLst/>
        </p:spPr>
        <p:txBody>
          <a:bodyPr wrap="none" anchor="ctr"/>
          <a:lstStyle/>
          <a:p>
            <a:pPr algn="ctr"/>
            <a:endParaRPr lang="en-US"/>
          </a:p>
        </p:txBody>
      </p:sp>
      <p:sp>
        <p:nvSpPr>
          <p:cNvPr id="13" name="Text Box 31"/>
          <p:cNvSpPr txBox="1">
            <a:spLocks noChangeArrowheads="1"/>
          </p:cNvSpPr>
          <p:nvPr/>
        </p:nvSpPr>
        <p:spPr bwMode="hidden">
          <a:xfrm>
            <a:off x="4203700" y="6735763"/>
            <a:ext cx="735013" cy="122237"/>
          </a:xfrm>
          <a:prstGeom prst="rect">
            <a:avLst/>
          </a:prstGeom>
          <a:noFill/>
          <a:ln w="9525">
            <a:noFill/>
            <a:miter lim="800000"/>
            <a:headEnd/>
            <a:tailEnd/>
          </a:ln>
          <a:effectLst/>
        </p:spPr>
        <p:txBody>
          <a:bodyPr lIns="0" tIns="0" rIns="0" bIns="0">
            <a:spAutoFit/>
          </a:bodyPr>
          <a:lstStyle/>
          <a:p>
            <a:pPr algn="ctr">
              <a:spcBef>
                <a:spcPct val="50000"/>
              </a:spcBef>
            </a:pPr>
            <a:fld id="{E880689F-A718-45B7-8620-B2DF88063C73}" type="slidenum">
              <a:rPr lang="en-US" sz="800" b="1">
                <a:latin typeface="Arial" charset="0"/>
              </a:rPr>
              <a:pPr algn="ctr">
                <a:spcBef>
                  <a:spcPct val="50000"/>
                </a:spcBef>
              </a:pPr>
              <a:t>‹#›</a:t>
            </a:fld>
            <a:endParaRPr lang="en-US" sz="800" b="1">
              <a:latin typeface="Arial" charset="0"/>
            </a:endParaRPr>
          </a:p>
        </p:txBody>
      </p:sp>
      <p:sp>
        <p:nvSpPr>
          <p:cNvPr id="3" name="Content Placeholder 2"/>
          <p:cNvSpPr>
            <a:spLocks noGrp="1"/>
          </p:cNvSpPr>
          <p:nvPr>
            <p:ph idx="1" hasCustomPrompt="1"/>
          </p:nvPr>
        </p:nvSpPr>
        <p:spPr/>
        <p:txBody>
          <a:bodyPr/>
          <a:lstStyle>
            <a:lvl1pPr>
              <a:buClr>
                <a:srgbClr val="FE9B03"/>
              </a:buClr>
              <a:defRPr/>
            </a:lvl1pPr>
            <a:lvl2pPr>
              <a:buClr>
                <a:srgbClr val="FE9B03"/>
              </a:buClr>
              <a:defRPr/>
            </a:lvl2pPr>
            <a:lvl3pPr>
              <a:buClr>
                <a:srgbClr val="FE9B03"/>
              </a:buClr>
              <a:defRPr/>
            </a:lvl3pPr>
            <a:lvl4pPr>
              <a:buClr>
                <a:srgbClr val="FE9B03"/>
              </a:buClr>
              <a:defRPr/>
            </a:lvl4pPr>
            <a:lvl5pPr>
              <a:buClr>
                <a:srgbClr val="FE9B03"/>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21"/>
          <p:cNvSpPr>
            <a:spLocks noGrp="1" noChangeArrowheads="1"/>
          </p:cNvSpPr>
          <p:nvPr>
            <p:ph type="title"/>
          </p:nvPr>
        </p:nvSpPr>
        <p:spPr bwMode="ltGray">
          <a:xfrm>
            <a:off x="3752851" y="0"/>
            <a:ext cx="5391150" cy="866775"/>
          </a:xfrm>
          <a:prstGeom prst="rect">
            <a:avLst/>
          </a:prstGeom>
          <a:noFill/>
          <a:ln w="9525">
            <a:noFill/>
            <a:miter lim="800000"/>
            <a:headEnd/>
            <a:tailEnd/>
          </a:ln>
          <a:effectLst>
            <a:outerShdw dist="35921" dir="2700000" algn="ctr" rotWithShape="0">
              <a:srgbClr val="808080">
                <a:alpha val="64999"/>
              </a:srgbClr>
            </a:outerShdw>
          </a:effectLst>
        </p:spPr>
        <p:txBody>
          <a:bodyPr vert="horz" wrap="square" lIns="91440" tIns="45720" rIns="91440" bIns="45720" numCol="1" anchor="ctr" anchorCtr="0" compatLnSpc="1">
            <a:prstTxWarp prst="textNoShape">
              <a:avLst/>
            </a:prstTxWarp>
          </a:bodyPr>
          <a:lstStyle/>
          <a:p>
            <a:pPr lvl="0"/>
            <a:endParaRPr lang="en-US"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3BADE5"/>
            </a:gs>
            <a:gs pos="100000">
              <a:srgbClr val="1366A2"/>
            </a:gs>
          </a:gsLst>
          <a:lin ang="2700000" scaled="1"/>
        </a:gradFill>
        <a:effectLst/>
      </p:bgPr>
    </p:bg>
    <p:spTree>
      <p:nvGrpSpPr>
        <p:cNvPr id="1" name=""/>
        <p:cNvGrpSpPr/>
        <p:nvPr/>
      </p:nvGrpSpPr>
      <p:grpSpPr>
        <a:xfrm>
          <a:off x="0" y="0"/>
          <a:ext cx="0" cy="0"/>
          <a:chOff x="0" y="0"/>
          <a:chExt cx="0" cy="0"/>
        </a:xfrm>
      </p:grpSpPr>
      <p:sp>
        <p:nvSpPr>
          <p:cNvPr id="111637" name="Rectangle 21"/>
          <p:cNvSpPr>
            <a:spLocks noChangeArrowheads="1"/>
          </p:cNvSpPr>
          <p:nvPr/>
        </p:nvSpPr>
        <p:spPr bwMode="auto">
          <a:xfrm>
            <a:off x="5647173" y="993775"/>
            <a:ext cx="3501589" cy="1803400"/>
          </a:xfrm>
          <a:prstGeom prst="rect">
            <a:avLst/>
          </a:prstGeom>
          <a:solidFill>
            <a:srgbClr val="C2CD23">
              <a:alpha val="89000"/>
            </a:srgbClr>
          </a:solidFill>
          <a:ln w="9525">
            <a:noFill/>
            <a:miter lim="800000"/>
            <a:headEnd/>
            <a:tailEnd/>
          </a:ln>
          <a:effectLst/>
        </p:spPr>
        <p:txBody>
          <a:bodyPr wrap="none" anchor="ctr"/>
          <a:lstStyle/>
          <a:p>
            <a:endParaRPr lang="en-US"/>
          </a:p>
        </p:txBody>
      </p:sp>
      <p:pic>
        <p:nvPicPr>
          <p:cNvPr id="11162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233131" y="5817999"/>
            <a:ext cx="682580" cy="813917"/>
          </a:xfrm>
          <a:prstGeom prst="rect">
            <a:avLst/>
          </a:prstGeom>
          <a:noFill/>
          <a:ln w="9525">
            <a:noFill/>
            <a:miter lim="800000"/>
            <a:headEnd/>
            <a:tailEnd/>
          </a:ln>
        </p:spPr>
      </p:pic>
      <p:grpSp>
        <p:nvGrpSpPr>
          <p:cNvPr id="111633" name="Group 17"/>
          <p:cNvGrpSpPr>
            <a:grpSpLocks/>
          </p:cNvGrpSpPr>
          <p:nvPr/>
        </p:nvGrpSpPr>
        <p:grpSpPr bwMode="auto">
          <a:xfrm>
            <a:off x="2349500" y="388938"/>
            <a:ext cx="684213" cy="149225"/>
            <a:chOff x="1480" y="245"/>
            <a:chExt cx="284" cy="62"/>
          </a:xfrm>
        </p:grpSpPr>
        <p:sp>
          <p:nvSpPr>
            <p:cNvPr id="111629" name="Rectangle 13"/>
            <p:cNvSpPr>
              <a:spLocks noChangeArrowheads="1"/>
            </p:cNvSpPr>
            <p:nvPr userDrawn="1"/>
          </p:nvSpPr>
          <p:spPr bwMode="auto">
            <a:xfrm>
              <a:off x="1480" y="245"/>
              <a:ext cx="62" cy="62"/>
            </a:xfrm>
            <a:prstGeom prst="rect">
              <a:avLst/>
            </a:prstGeom>
            <a:solidFill>
              <a:srgbClr val="F46722"/>
            </a:solidFill>
            <a:ln w="9525">
              <a:noFill/>
              <a:miter lim="800000"/>
              <a:headEnd/>
              <a:tailEnd/>
            </a:ln>
            <a:effectLst/>
          </p:spPr>
          <p:txBody>
            <a:bodyPr wrap="none" anchor="ctr"/>
            <a:lstStyle/>
            <a:p>
              <a:endParaRPr lang="en-US"/>
            </a:p>
          </p:txBody>
        </p:sp>
        <p:sp>
          <p:nvSpPr>
            <p:cNvPr id="111630" name="Rectangle 14"/>
            <p:cNvSpPr>
              <a:spLocks noChangeArrowheads="1"/>
            </p:cNvSpPr>
            <p:nvPr userDrawn="1"/>
          </p:nvSpPr>
          <p:spPr bwMode="auto">
            <a:xfrm>
              <a:off x="1554" y="245"/>
              <a:ext cx="62" cy="62"/>
            </a:xfrm>
            <a:prstGeom prst="rect">
              <a:avLst/>
            </a:prstGeom>
            <a:solidFill>
              <a:srgbClr val="C2CD23"/>
            </a:solidFill>
            <a:ln w="9525">
              <a:noFill/>
              <a:miter lim="800000"/>
              <a:headEnd/>
              <a:tailEnd/>
            </a:ln>
            <a:effectLst/>
          </p:spPr>
          <p:txBody>
            <a:bodyPr wrap="none" anchor="ctr"/>
            <a:lstStyle/>
            <a:p>
              <a:endParaRPr lang="en-US"/>
            </a:p>
          </p:txBody>
        </p:sp>
        <p:sp>
          <p:nvSpPr>
            <p:cNvPr id="111631" name="Rectangle 15"/>
            <p:cNvSpPr>
              <a:spLocks noChangeArrowheads="1"/>
            </p:cNvSpPr>
            <p:nvPr userDrawn="1"/>
          </p:nvSpPr>
          <p:spPr bwMode="auto">
            <a:xfrm>
              <a:off x="1628" y="245"/>
              <a:ext cx="62" cy="62"/>
            </a:xfrm>
            <a:prstGeom prst="rect">
              <a:avLst/>
            </a:prstGeom>
            <a:solidFill>
              <a:srgbClr val="FFB60F"/>
            </a:solidFill>
            <a:ln w="9525">
              <a:noFill/>
              <a:miter lim="800000"/>
              <a:headEnd/>
              <a:tailEnd/>
            </a:ln>
            <a:effectLst/>
          </p:spPr>
          <p:txBody>
            <a:bodyPr wrap="none" anchor="ctr"/>
            <a:lstStyle/>
            <a:p>
              <a:endParaRPr lang="en-US"/>
            </a:p>
          </p:txBody>
        </p:sp>
        <p:sp>
          <p:nvSpPr>
            <p:cNvPr id="111632" name="Rectangle 16"/>
            <p:cNvSpPr>
              <a:spLocks noChangeArrowheads="1"/>
            </p:cNvSpPr>
            <p:nvPr userDrawn="1"/>
          </p:nvSpPr>
          <p:spPr bwMode="auto">
            <a:xfrm>
              <a:off x="1702" y="245"/>
              <a:ext cx="62" cy="62"/>
            </a:xfrm>
            <a:prstGeom prst="rect">
              <a:avLst/>
            </a:prstGeom>
            <a:solidFill>
              <a:srgbClr val="791D7E"/>
            </a:solidFill>
            <a:ln w="9525">
              <a:noFill/>
              <a:miter lim="800000"/>
              <a:headEnd/>
              <a:tailEnd/>
            </a:ln>
            <a:effectLst/>
          </p:spPr>
          <p:txBody>
            <a:bodyPr wrap="none" anchor="ctr"/>
            <a:lstStyle/>
            <a:p>
              <a:endParaRPr lang="en-US"/>
            </a:p>
          </p:txBody>
        </p:sp>
      </p:grpSp>
      <p:sp>
        <p:nvSpPr>
          <p:cNvPr id="111634" name="Text Box 18"/>
          <p:cNvSpPr txBox="1">
            <a:spLocks noChangeArrowheads="1"/>
          </p:cNvSpPr>
          <p:nvPr/>
        </p:nvSpPr>
        <p:spPr bwMode="auto">
          <a:xfrm>
            <a:off x="168275" y="168275"/>
            <a:ext cx="2132315" cy="892552"/>
          </a:xfrm>
          <a:prstGeom prst="rect">
            <a:avLst/>
          </a:prstGeom>
          <a:noFill/>
          <a:ln w="9525">
            <a:noFill/>
            <a:miter lim="800000"/>
            <a:headEnd/>
            <a:tailEnd/>
          </a:ln>
          <a:effectLst/>
        </p:spPr>
        <p:txBody>
          <a:bodyPr wrap="none">
            <a:spAutoFit/>
          </a:bodyPr>
          <a:lstStyle/>
          <a:p>
            <a:r>
              <a:rPr lang="en-US" sz="2600" dirty="0">
                <a:solidFill>
                  <a:schemeClr val="bg1"/>
                </a:solidFill>
                <a:latin typeface="Arial" charset="0"/>
              </a:rPr>
              <a:t>Continuous</a:t>
            </a:r>
          </a:p>
          <a:p>
            <a:r>
              <a:rPr lang="en-US" sz="2600" dirty="0">
                <a:solidFill>
                  <a:schemeClr val="bg1"/>
                </a:solidFill>
                <a:latin typeface="Arial" charset="0"/>
              </a:rPr>
              <a:t>Improvement</a:t>
            </a:r>
          </a:p>
        </p:txBody>
      </p:sp>
      <p:pic>
        <p:nvPicPr>
          <p:cNvPr id="111635" name="Picture 1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442196"/>
            <a:ext cx="5445125" cy="4740371"/>
          </a:xfrm>
          <a:prstGeom prst="rect">
            <a:avLst/>
          </a:prstGeom>
          <a:noFill/>
          <a:ln w="9525">
            <a:noFill/>
            <a:miter lim="800000"/>
            <a:headEnd/>
            <a:tailEnd/>
          </a:ln>
          <a:effectLst>
            <a:reflection endPos="0" dist="50800" dir="5400000" sy="-100000" algn="bl" rotWithShape="0"/>
          </a:effectLst>
        </p:spPr>
      </p:pic>
      <p:sp>
        <p:nvSpPr>
          <p:cNvPr id="111636" name="Rectangle 20"/>
          <p:cNvSpPr>
            <a:spLocks noChangeArrowheads="1"/>
          </p:cNvSpPr>
          <p:nvPr/>
        </p:nvSpPr>
        <p:spPr bwMode="auto">
          <a:xfrm>
            <a:off x="5526593" y="992188"/>
            <a:ext cx="3615820" cy="1803400"/>
          </a:xfrm>
          <a:prstGeom prst="rect">
            <a:avLst/>
          </a:prstGeom>
          <a:solidFill>
            <a:srgbClr val="C2CD23">
              <a:alpha val="89000"/>
            </a:srgbClr>
          </a:solidFill>
          <a:ln w="9525">
            <a:noFill/>
            <a:miter lim="800000"/>
            <a:headEnd/>
            <a:tailEnd/>
          </a:ln>
          <a:effectLst/>
        </p:spPr>
        <p:txBody>
          <a:bodyPr wrap="none" anchor="ctr"/>
          <a:lstStyle/>
          <a:p>
            <a:endParaRPr lang="en-US"/>
          </a:p>
        </p:txBody>
      </p:sp>
      <p:sp>
        <p:nvSpPr>
          <p:cNvPr id="111638" name="Rectangle 22"/>
          <p:cNvSpPr>
            <a:spLocks noGrp="1" noChangeArrowheads="1"/>
          </p:cNvSpPr>
          <p:nvPr>
            <p:ph type="title"/>
          </p:nvPr>
        </p:nvSpPr>
        <p:spPr bwMode="auto">
          <a:xfrm>
            <a:off x="5519738" y="1087438"/>
            <a:ext cx="3352800" cy="1616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Slide Title Goes Here</a:t>
            </a:r>
          </a:p>
        </p:txBody>
      </p:sp>
    </p:spTree>
  </p:cSld>
  <p:clrMap bg1="lt1" tx1="dk1" bg2="lt2" tx2="dk2" accent1="accent1" accent2="accent2" accent3="accent3" accent4="accent4" accent5="accent5" accent6="accent6" hlink="hlink" folHlink="folHlink"/>
  <p:sldLayoutIdLst>
    <p:sldLayoutId id="2147483775" r:id="rId1"/>
  </p:sldLayoutIdLst>
  <p:transition spd="slow">
    <p:fade/>
  </p:transition>
  <p:txStyles>
    <p:titleStyle>
      <a:lvl1pPr algn="ctr" rtl="0" eaLnBrk="1" fontAlgn="base" hangingPunct="1">
        <a:spcBef>
          <a:spcPct val="0"/>
        </a:spcBef>
        <a:spcAft>
          <a:spcPct val="0"/>
        </a:spcAft>
        <a:defRPr sz="4000" b="1">
          <a:solidFill>
            <a:schemeClr val="bg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000" b="1">
          <a:solidFill>
            <a:schemeClr val="bg1"/>
          </a:solidFill>
          <a:effectLst>
            <a:outerShdw blurRad="38100" dist="38100" dir="2700000" algn="tl">
              <a:srgbClr val="000000"/>
            </a:outerShdw>
          </a:effectLst>
          <a:latin typeface="Arial" charset="0"/>
          <a:cs typeface="Arial" charset="0"/>
        </a:defRPr>
      </a:lvl2pPr>
      <a:lvl3pPr algn="ctr" rtl="0" eaLnBrk="1" fontAlgn="base" hangingPunct="1">
        <a:spcBef>
          <a:spcPct val="0"/>
        </a:spcBef>
        <a:spcAft>
          <a:spcPct val="0"/>
        </a:spcAft>
        <a:defRPr sz="4000" b="1">
          <a:solidFill>
            <a:schemeClr val="bg1"/>
          </a:solidFill>
          <a:effectLst>
            <a:outerShdw blurRad="38100" dist="38100" dir="2700000" algn="tl">
              <a:srgbClr val="000000"/>
            </a:outerShdw>
          </a:effectLst>
          <a:latin typeface="Arial" charset="0"/>
          <a:cs typeface="Arial" charset="0"/>
        </a:defRPr>
      </a:lvl3pPr>
      <a:lvl4pPr algn="ctr" rtl="0" eaLnBrk="1" fontAlgn="base" hangingPunct="1">
        <a:spcBef>
          <a:spcPct val="0"/>
        </a:spcBef>
        <a:spcAft>
          <a:spcPct val="0"/>
        </a:spcAft>
        <a:defRPr sz="4000" b="1">
          <a:solidFill>
            <a:schemeClr val="bg1"/>
          </a:solidFill>
          <a:effectLst>
            <a:outerShdw blurRad="38100" dist="38100" dir="2700000" algn="tl">
              <a:srgbClr val="000000"/>
            </a:outerShdw>
          </a:effectLst>
          <a:latin typeface="Arial" charset="0"/>
          <a:cs typeface="Arial" charset="0"/>
        </a:defRPr>
      </a:lvl4pPr>
      <a:lvl5pPr algn="ctr" rtl="0" eaLnBrk="1" fontAlgn="base" hangingPunct="1">
        <a:spcBef>
          <a:spcPct val="0"/>
        </a:spcBef>
        <a:spcAft>
          <a:spcPct val="0"/>
        </a:spcAft>
        <a:defRPr sz="4000" b="1">
          <a:solidFill>
            <a:schemeClr val="bg1"/>
          </a:solidFill>
          <a:effectLst>
            <a:outerShdw blurRad="38100" dist="38100" dir="2700000" algn="tl">
              <a:srgbClr val="000000"/>
            </a:outerShdw>
          </a:effectLst>
          <a:latin typeface="Arial" charset="0"/>
          <a:cs typeface="Arial" charset="0"/>
        </a:defRPr>
      </a:lvl5pPr>
      <a:lvl6pPr marL="457200" algn="ctr" rtl="0" eaLnBrk="1" fontAlgn="base" hangingPunct="1">
        <a:spcBef>
          <a:spcPct val="0"/>
        </a:spcBef>
        <a:spcAft>
          <a:spcPct val="0"/>
        </a:spcAft>
        <a:defRPr sz="4000" b="1">
          <a:solidFill>
            <a:schemeClr val="bg1"/>
          </a:solidFill>
          <a:effectLst>
            <a:outerShdw blurRad="38100" dist="38100" dir="2700000" algn="tl">
              <a:srgbClr val="000000"/>
            </a:outerShdw>
          </a:effectLst>
          <a:latin typeface="Arial" charset="0"/>
          <a:cs typeface="Arial" charset="0"/>
        </a:defRPr>
      </a:lvl6pPr>
      <a:lvl7pPr marL="914400" algn="ctr" rtl="0" eaLnBrk="1" fontAlgn="base" hangingPunct="1">
        <a:spcBef>
          <a:spcPct val="0"/>
        </a:spcBef>
        <a:spcAft>
          <a:spcPct val="0"/>
        </a:spcAft>
        <a:defRPr sz="4000" b="1">
          <a:solidFill>
            <a:schemeClr val="bg1"/>
          </a:solidFill>
          <a:effectLst>
            <a:outerShdw blurRad="38100" dist="38100" dir="2700000" algn="tl">
              <a:srgbClr val="000000"/>
            </a:outerShdw>
          </a:effectLst>
          <a:latin typeface="Arial" charset="0"/>
          <a:cs typeface="Arial" charset="0"/>
        </a:defRPr>
      </a:lvl7pPr>
      <a:lvl8pPr marL="1371600" algn="ctr" rtl="0" eaLnBrk="1" fontAlgn="base" hangingPunct="1">
        <a:spcBef>
          <a:spcPct val="0"/>
        </a:spcBef>
        <a:spcAft>
          <a:spcPct val="0"/>
        </a:spcAft>
        <a:defRPr sz="4000" b="1">
          <a:solidFill>
            <a:schemeClr val="bg1"/>
          </a:solidFill>
          <a:effectLst>
            <a:outerShdw blurRad="38100" dist="38100" dir="2700000" algn="tl">
              <a:srgbClr val="000000"/>
            </a:outerShdw>
          </a:effectLst>
          <a:latin typeface="Arial" charset="0"/>
          <a:cs typeface="Arial" charset="0"/>
        </a:defRPr>
      </a:lvl8pPr>
      <a:lvl9pPr marL="1828800" algn="ctr" rtl="0" eaLnBrk="1" fontAlgn="base" hangingPunct="1">
        <a:spcBef>
          <a:spcPct val="0"/>
        </a:spcBef>
        <a:spcAft>
          <a:spcPct val="0"/>
        </a:spcAft>
        <a:defRPr sz="4000" b="1">
          <a:solidFill>
            <a:schemeClr val="bg1"/>
          </a:solidFill>
          <a:effectLst>
            <a:outerShdw blurRad="38100" dist="38100" dir="2700000" algn="tl">
              <a:srgbClr val="000000"/>
            </a:outerShdw>
          </a:effectLst>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5125" name="Rectangle 24"/>
          <p:cNvSpPr>
            <a:spLocks noGrp="1" noChangeArrowheads="1"/>
          </p:cNvSpPr>
          <p:nvPr>
            <p:ph type="body" idx="1"/>
          </p:nvPr>
        </p:nvSpPr>
        <p:spPr bwMode="auto">
          <a:xfrm>
            <a:off x="152400" y="1081088"/>
            <a:ext cx="8810625" cy="5595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5" name="Rectangle 21"/>
          <p:cNvSpPr>
            <a:spLocks noGrp="1" noChangeArrowheads="1"/>
          </p:cNvSpPr>
          <p:nvPr>
            <p:ph type="title"/>
          </p:nvPr>
        </p:nvSpPr>
        <p:spPr bwMode="ltGray">
          <a:xfrm>
            <a:off x="3752851" y="0"/>
            <a:ext cx="5391150" cy="866775"/>
          </a:xfrm>
          <a:prstGeom prst="rect">
            <a:avLst/>
          </a:prstGeom>
          <a:noFill/>
          <a:ln w="9525">
            <a:noFill/>
            <a:miter lim="800000"/>
            <a:headEnd/>
            <a:tailEnd/>
          </a:ln>
          <a:effectLst>
            <a:outerShdw dist="35921" dir="2700000" algn="ctr" rotWithShape="0">
              <a:srgbClr val="808080">
                <a:alpha val="64999"/>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838" r:id="rId3"/>
    <p:sldLayoutId id="2147483783" r:id="rId4"/>
    <p:sldLayoutId id="2147483786" r:id="rId5"/>
  </p:sldLayoutIdLst>
  <p:transition spd="slow">
    <p:fade/>
  </p:transition>
  <p:txStyles>
    <p:titleStyle>
      <a:lvl1pPr algn="r" rtl="0" eaLnBrk="0" fontAlgn="base" hangingPunct="0">
        <a:spcBef>
          <a:spcPct val="0"/>
        </a:spcBef>
        <a:spcAft>
          <a:spcPct val="0"/>
        </a:spcAft>
        <a:defRPr sz="3200">
          <a:solidFill>
            <a:schemeClr val="bg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a:solidFill>
            <a:schemeClr val="bg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200">
          <a:solidFill>
            <a:schemeClr val="bg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200">
          <a:solidFill>
            <a:schemeClr val="bg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200">
          <a:solidFill>
            <a:schemeClr val="bg1"/>
          </a:solidFill>
          <a:effectLst>
            <a:outerShdw blurRad="38100" dist="38100" dir="2700000" algn="tl">
              <a:srgbClr val="C0C0C0"/>
            </a:outerShdw>
          </a:effectLst>
          <a:latin typeface="Arial" charset="0"/>
        </a:defRPr>
      </a:lvl5pPr>
      <a:lvl6pPr marL="457200" algn="r" rtl="0" fontAlgn="base">
        <a:spcBef>
          <a:spcPct val="0"/>
        </a:spcBef>
        <a:spcAft>
          <a:spcPct val="0"/>
        </a:spcAft>
        <a:defRPr sz="2800">
          <a:solidFill>
            <a:schemeClr val="bg1"/>
          </a:solidFill>
          <a:effectLst>
            <a:outerShdw blurRad="38100" dist="38100" dir="2700000" algn="tl">
              <a:srgbClr val="C0C0C0"/>
            </a:outerShdw>
          </a:effectLst>
          <a:latin typeface="Arial Unicode MS" pitchFamily="34" charset="-128"/>
        </a:defRPr>
      </a:lvl6pPr>
      <a:lvl7pPr marL="914400" algn="r" rtl="0" fontAlgn="base">
        <a:spcBef>
          <a:spcPct val="0"/>
        </a:spcBef>
        <a:spcAft>
          <a:spcPct val="0"/>
        </a:spcAft>
        <a:defRPr sz="2800">
          <a:solidFill>
            <a:schemeClr val="bg1"/>
          </a:solidFill>
          <a:effectLst>
            <a:outerShdw blurRad="38100" dist="38100" dir="2700000" algn="tl">
              <a:srgbClr val="C0C0C0"/>
            </a:outerShdw>
          </a:effectLst>
          <a:latin typeface="Arial Unicode MS" pitchFamily="34" charset="-128"/>
        </a:defRPr>
      </a:lvl7pPr>
      <a:lvl8pPr marL="1371600" algn="r" rtl="0" fontAlgn="base">
        <a:spcBef>
          <a:spcPct val="0"/>
        </a:spcBef>
        <a:spcAft>
          <a:spcPct val="0"/>
        </a:spcAft>
        <a:defRPr sz="2800">
          <a:solidFill>
            <a:schemeClr val="bg1"/>
          </a:solidFill>
          <a:effectLst>
            <a:outerShdw blurRad="38100" dist="38100" dir="2700000" algn="tl">
              <a:srgbClr val="C0C0C0"/>
            </a:outerShdw>
          </a:effectLst>
          <a:latin typeface="Arial Unicode MS" pitchFamily="34" charset="-128"/>
        </a:defRPr>
      </a:lvl8pPr>
      <a:lvl9pPr marL="1828800" algn="r" rtl="0" fontAlgn="base">
        <a:spcBef>
          <a:spcPct val="0"/>
        </a:spcBef>
        <a:spcAft>
          <a:spcPct val="0"/>
        </a:spcAft>
        <a:defRPr sz="2800">
          <a:solidFill>
            <a:schemeClr val="bg1"/>
          </a:solidFill>
          <a:effectLst>
            <a:outerShdw blurRad="38100" dist="38100" dir="2700000" algn="tl">
              <a:srgbClr val="C0C0C0"/>
            </a:outerShdw>
          </a:effectLst>
          <a:latin typeface="Arial Unicode MS" pitchFamily="34" charset="-128"/>
        </a:defRPr>
      </a:lvl9pPr>
    </p:titleStyle>
    <p:bodyStyle>
      <a:lvl1pPr algn="l" rtl="0" eaLnBrk="0" fontAlgn="base" hangingPunct="0">
        <a:spcBef>
          <a:spcPct val="20000"/>
        </a:spcBef>
        <a:spcAft>
          <a:spcPct val="0"/>
        </a:spcAft>
        <a:buClr>
          <a:srgbClr val="B4C41D"/>
        </a:buClr>
        <a:buSzPct val="100000"/>
        <a:buFontTx/>
        <a:buChar char="■"/>
        <a:defRPr sz="2400" i="1">
          <a:solidFill>
            <a:schemeClr val="tx1"/>
          </a:solidFill>
          <a:latin typeface="+mn-lt"/>
          <a:ea typeface="+mn-ea"/>
          <a:cs typeface="+mn-cs"/>
        </a:defRPr>
      </a:lvl1pPr>
      <a:lvl2pPr marL="742950" indent="-285750" algn="l" rtl="0" eaLnBrk="0" fontAlgn="base" hangingPunct="0">
        <a:spcBef>
          <a:spcPct val="20000"/>
        </a:spcBef>
        <a:spcAft>
          <a:spcPct val="0"/>
        </a:spcAft>
        <a:buClr>
          <a:srgbClr val="C2CD23"/>
        </a:buClr>
        <a:buSzPct val="100000"/>
        <a:buFont typeface="Symbol" pitchFamily="18" charset="2"/>
        <a:buChar char="·"/>
        <a:defRPr sz="2200" i="1">
          <a:solidFill>
            <a:schemeClr val="tx1"/>
          </a:solidFill>
          <a:latin typeface="+mn-lt"/>
        </a:defRPr>
      </a:lvl2pPr>
      <a:lvl3pPr marL="1143000" indent="-228600" algn="l" rtl="0" eaLnBrk="0" fontAlgn="base" hangingPunct="0">
        <a:spcBef>
          <a:spcPct val="20000"/>
        </a:spcBef>
        <a:spcAft>
          <a:spcPct val="0"/>
        </a:spcAft>
        <a:buClr>
          <a:srgbClr val="C2CD23"/>
        </a:buClr>
        <a:buFont typeface="Wingdings" pitchFamily="2" charset="2"/>
        <a:buChar char="Ø"/>
        <a:defRPr i="1">
          <a:solidFill>
            <a:schemeClr val="tx1"/>
          </a:solidFill>
          <a:latin typeface="+mn-lt"/>
        </a:defRPr>
      </a:lvl3pPr>
      <a:lvl4pPr marL="1600200" indent="-228600" algn="l" rtl="0" eaLnBrk="0" fontAlgn="base" hangingPunct="0">
        <a:spcBef>
          <a:spcPct val="20000"/>
        </a:spcBef>
        <a:spcAft>
          <a:spcPct val="0"/>
        </a:spcAft>
        <a:buClr>
          <a:srgbClr val="C2CD23"/>
        </a:buClr>
        <a:buFont typeface="Arial" charset="0"/>
        <a:buChar char="–"/>
        <a:defRPr sz="1500" i="1">
          <a:solidFill>
            <a:schemeClr val="tx1"/>
          </a:solidFill>
          <a:latin typeface="+mn-lt"/>
        </a:defRPr>
      </a:lvl4pPr>
      <a:lvl5pPr marL="2057400" indent="-228600" algn="l" rtl="0" eaLnBrk="0" fontAlgn="base" hangingPunct="0">
        <a:lnSpc>
          <a:spcPct val="140000"/>
        </a:lnSpc>
        <a:spcBef>
          <a:spcPct val="20000"/>
        </a:spcBef>
        <a:spcAft>
          <a:spcPct val="0"/>
        </a:spcAft>
        <a:buClr>
          <a:srgbClr val="C2CD23"/>
        </a:buClr>
        <a:buChar char="•"/>
        <a:defRPr sz="1200" i="1">
          <a:solidFill>
            <a:schemeClr val="tx1"/>
          </a:solidFill>
          <a:latin typeface="+mn-lt"/>
        </a:defRPr>
      </a:lvl5pPr>
      <a:lvl6pPr marL="2514600" indent="-228600" algn="l" rtl="0" fontAlgn="base">
        <a:spcBef>
          <a:spcPct val="20000"/>
        </a:spcBef>
        <a:spcAft>
          <a:spcPct val="0"/>
        </a:spcAft>
        <a:buClr>
          <a:srgbClr val="A50021"/>
        </a:buClr>
        <a:buChar char="»"/>
        <a:defRPr sz="1600" i="1">
          <a:solidFill>
            <a:schemeClr val="tx1"/>
          </a:solidFill>
          <a:latin typeface="+mn-lt"/>
        </a:defRPr>
      </a:lvl6pPr>
      <a:lvl7pPr marL="2971800" indent="-228600" algn="l" rtl="0" fontAlgn="base">
        <a:spcBef>
          <a:spcPct val="20000"/>
        </a:spcBef>
        <a:spcAft>
          <a:spcPct val="0"/>
        </a:spcAft>
        <a:buClr>
          <a:srgbClr val="A50021"/>
        </a:buClr>
        <a:buChar char="»"/>
        <a:defRPr sz="1600" i="1">
          <a:solidFill>
            <a:schemeClr val="tx1"/>
          </a:solidFill>
          <a:latin typeface="+mn-lt"/>
        </a:defRPr>
      </a:lvl7pPr>
      <a:lvl8pPr marL="3429000" indent="-228600" algn="l" rtl="0" fontAlgn="base">
        <a:spcBef>
          <a:spcPct val="20000"/>
        </a:spcBef>
        <a:spcAft>
          <a:spcPct val="0"/>
        </a:spcAft>
        <a:buClr>
          <a:srgbClr val="A50021"/>
        </a:buClr>
        <a:buChar char="»"/>
        <a:defRPr sz="1600" i="1">
          <a:solidFill>
            <a:schemeClr val="tx1"/>
          </a:solidFill>
          <a:latin typeface="+mn-lt"/>
        </a:defRPr>
      </a:lvl8pPr>
      <a:lvl9pPr marL="3886200" indent="-228600" algn="l" rtl="0" fontAlgn="base">
        <a:spcBef>
          <a:spcPct val="20000"/>
        </a:spcBef>
        <a:spcAft>
          <a:spcPct val="0"/>
        </a:spcAft>
        <a:buClr>
          <a:srgbClr val="A50021"/>
        </a:buClr>
        <a:buChar char="»"/>
        <a:defRPr sz="16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4.jpe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1.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24.jpe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000">
            <a:off x="533234" y="1887794"/>
            <a:ext cx="2551409" cy="4279698"/>
          </a:xfrm>
          <a:prstGeom prst="rect">
            <a:avLst/>
          </a:prstGeom>
        </p:spPr>
      </p:pic>
      <p:sp>
        <p:nvSpPr>
          <p:cNvPr id="183308" name="Text Box 12"/>
          <p:cNvSpPr txBox="1">
            <a:spLocks noChangeArrowheads="1"/>
          </p:cNvSpPr>
          <p:nvPr/>
        </p:nvSpPr>
        <p:spPr bwMode="auto">
          <a:xfrm>
            <a:off x="0" y="6516688"/>
            <a:ext cx="9112250" cy="319087"/>
          </a:xfrm>
          <a:prstGeom prst="rect">
            <a:avLst/>
          </a:prstGeom>
          <a:noFill/>
          <a:ln w="9525">
            <a:noFill/>
            <a:miter lim="800000"/>
            <a:headEnd/>
            <a:tailEnd/>
          </a:ln>
          <a:effectLst/>
        </p:spPr>
        <p:txBody>
          <a:bodyPr tIns="91440" bIns="91440">
            <a:spAutoFit/>
          </a:bodyPr>
          <a:lstStyle/>
          <a:p>
            <a:pPr algn="ctr">
              <a:lnSpc>
                <a:spcPct val="110000"/>
              </a:lnSpc>
            </a:pPr>
            <a:r>
              <a:rPr lang="en-US" sz="800" dirty="0" err="1">
                <a:solidFill>
                  <a:schemeClr val="bg1"/>
                </a:solidFill>
                <a:latin typeface="Arial" charset="0"/>
              </a:rPr>
              <a:t>Reeler</a:t>
            </a:r>
            <a:r>
              <a:rPr lang="en-US" sz="800" dirty="0">
                <a:solidFill>
                  <a:schemeClr val="bg1"/>
                </a:solidFill>
                <a:latin typeface="Arial" charset="0"/>
              </a:rPr>
              <a:t> HOT  |  Rev 1.00  |  Date: 2/12/2017  |  </a:t>
            </a:r>
            <a:r>
              <a:rPr lang="en-US" sz="800" dirty="0">
                <a:solidFill>
                  <a:schemeClr val="bg1"/>
                </a:solidFill>
                <a:latin typeface="Arial" charset="0"/>
                <a:cs typeface="Arial" charset="0"/>
              </a:rPr>
              <a:t>© 2016 Unitron LP. All rights reserved.</a:t>
            </a:r>
            <a:endParaRPr lang="en-US" sz="800" dirty="0">
              <a:latin typeface="Arial" charset="0"/>
              <a:cs typeface="Arial" charset="0"/>
            </a:endParaRPr>
          </a:p>
        </p:txBody>
      </p:sp>
      <p:sp>
        <p:nvSpPr>
          <p:cNvPr id="6173" name="Rectangle 29"/>
          <p:cNvSpPr>
            <a:spLocks noGrp="1" noChangeArrowheads="1"/>
          </p:cNvSpPr>
          <p:nvPr>
            <p:ph type="title" idx="4294967295"/>
          </p:nvPr>
        </p:nvSpPr>
        <p:spPr>
          <a:xfrm>
            <a:off x="3084643" y="981075"/>
            <a:ext cx="5843588" cy="1809749"/>
          </a:xfrm>
        </p:spPr>
        <p:txBody>
          <a:bodyPr/>
          <a:lstStyle/>
          <a:p>
            <a:r>
              <a:rPr lang="en-US" dirty="0">
                <a:effectLst/>
              </a:rPr>
              <a:t>Hands-On Troubleshooting for Cable </a:t>
            </a:r>
            <a:r>
              <a:rPr lang="en-US" dirty="0" err="1">
                <a:effectLst/>
              </a:rPr>
              <a:t>Reeler</a:t>
            </a:r>
            <a:endParaRPr lang="en-US" dirty="0">
              <a:effectLs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4437" y="3099413"/>
            <a:ext cx="4583794" cy="2658601"/>
          </a:xfrm>
          <a:prstGeom prst="rect">
            <a:avLst/>
          </a:prstGeom>
          <a:ln>
            <a:solidFill>
              <a:schemeClr val="tx1"/>
            </a:solidFill>
          </a:ln>
        </p:spPr>
      </p:pic>
    </p:spTree>
    <p:custDataLst>
      <p:tags r:id="rId1"/>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83" y="1043940"/>
            <a:ext cx="8379537" cy="5647720"/>
          </a:xfrm>
          <a:prstGeom prst="rect">
            <a:avLst/>
          </a:prstGeom>
        </p:spPr>
      </p:pic>
      <p:sp>
        <p:nvSpPr>
          <p:cNvPr id="3" name="Title 2"/>
          <p:cNvSpPr>
            <a:spLocks noGrp="1"/>
          </p:cNvSpPr>
          <p:nvPr>
            <p:ph type="title"/>
          </p:nvPr>
        </p:nvSpPr>
        <p:spPr>
          <a:xfrm>
            <a:off x="1706880" y="0"/>
            <a:ext cx="7437121" cy="866775"/>
          </a:xfrm>
        </p:spPr>
        <p:txBody>
          <a:bodyPr/>
          <a:lstStyle/>
          <a:p>
            <a:r>
              <a:rPr lang="en-US" dirty="0"/>
              <a:t>Forward &amp; Reverse Contactors</a:t>
            </a:r>
          </a:p>
        </p:txBody>
      </p:sp>
      <p:sp>
        <p:nvSpPr>
          <p:cNvPr id="6" name="Rectangle 5"/>
          <p:cNvSpPr/>
          <p:nvPr/>
        </p:nvSpPr>
        <p:spPr bwMode="auto">
          <a:xfrm>
            <a:off x="4495800" y="1043940"/>
            <a:ext cx="1005348" cy="1544402"/>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7" name="Rectangle 6"/>
          <p:cNvSpPr/>
          <p:nvPr/>
        </p:nvSpPr>
        <p:spPr bwMode="auto">
          <a:xfrm>
            <a:off x="3239609" y="5951774"/>
            <a:ext cx="675968" cy="521847"/>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8" name="Rectangle 7"/>
          <p:cNvSpPr/>
          <p:nvPr/>
        </p:nvSpPr>
        <p:spPr bwMode="auto">
          <a:xfrm>
            <a:off x="4309312" y="5924332"/>
            <a:ext cx="515911" cy="514703"/>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92" y="2765507"/>
            <a:ext cx="5638550" cy="3868451"/>
          </a:xfrm>
          <a:prstGeom prst="rect">
            <a:avLst/>
          </a:prstGeom>
        </p:spPr>
      </p:pic>
    </p:spTree>
    <p:extLst>
      <p:ext uri="{BB962C8B-B14F-4D97-AF65-F5344CB8AC3E}">
        <p14:creationId xmlns:p14="http://schemas.microsoft.com/office/powerpoint/2010/main" val="1517863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9252"/>
            <a:ext cx="9308914" cy="5366480"/>
          </a:xfrm>
          <a:prstGeom prst="rect">
            <a:avLst/>
          </a:prstGeom>
        </p:spPr>
      </p:pic>
      <p:sp>
        <p:nvSpPr>
          <p:cNvPr id="3" name="Title 2"/>
          <p:cNvSpPr>
            <a:spLocks noGrp="1"/>
          </p:cNvSpPr>
          <p:nvPr>
            <p:ph type="title"/>
          </p:nvPr>
        </p:nvSpPr>
        <p:spPr>
          <a:xfrm>
            <a:off x="1706880" y="0"/>
            <a:ext cx="7437121" cy="866775"/>
          </a:xfrm>
        </p:spPr>
        <p:txBody>
          <a:bodyPr/>
          <a:lstStyle/>
          <a:p>
            <a:r>
              <a:rPr lang="en-US" dirty="0"/>
              <a:t>Limit Switches for Motor</a:t>
            </a:r>
          </a:p>
        </p:txBody>
      </p:sp>
      <p:sp>
        <p:nvSpPr>
          <p:cNvPr id="6" name="Rectangle 5"/>
          <p:cNvSpPr/>
          <p:nvPr/>
        </p:nvSpPr>
        <p:spPr bwMode="auto">
          <a:xfrm>
            <a:off x="6581614" y="1586445"/>
            <a:ext cx="1220766" cy="1179239"/>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71" y="2676832"/>
            <a:ext cx="4118759" cy="3687097"/>
          </a:xfrm>
          <a:prstGeom prst="rect">
            <a:avLst/>
          </a:prstGeom>
        </p:spPr>
      </p:pic>
      <p:sp>
        <p:nvSpPr>
          <p:cNvPr id="2" name="TextBox 1"/>
          <p:cNvSpPr txBox="1"/>
          <p:nvPr/>
        </p:nvSpPr>
        <p:spPr>
          <a:xfrm>
            <a:off x="1120877" y="2839064"/>
            <a:ext cx="1340432" cy="307777"/>
          </a:xfrm>
          <a:prstGeom prst="rect">
            <a:avLst/>
          </a:prstGeom>
          <a:noFill/>
        </p:spPr>
        <p:txBody>
          <a:bodyPr wrap="none" rtlCol="0">
            <a:spAutoFit/>
          </a:bodyPr>
          <a:lstStyle/>
          <a:p>
            <a:pPr>
              <a:buNone/>
            </a:pPr>
            <a:r>
              <a:rPr lang="en-US" sz="1400" dirty="0">
                <a:solidFill>
                  <a:schemeClr val="tx1"/>
                </a:solidFill>
                <a:latin typeface="Arial" pitchFamily="34" charset="0"/>
                <a:cs typeface="Arial" pitchFamily="34" charset="0"/>
              </a:rPr>
              <a:t>In Limit Switch</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3061" y="2710287"/>
            <a:ext cx="4665815" cy="3653642"/>
          </a:xfrm>
          <a:prstGeom prst="rect">
            <a:avLst/>
          </a:prstGeom>
        </p:spPr>
      </p:pic>
      <p:sp>
        <p:nvSpPr>
          <p:cNvPr id="8" name="TextBox 7"/>
          <p:cNvSpPr txBox="1"/>
          <p:nvPr/>
        </p:nvSpPr>
        <p:spPr>
          <a:xfrm>
            <a:off x="4414730" y="2839063"/>
            <a:ext cx="1479892" cy="307777"/>
          </a:xfrm>
          <a:prstGeom prst="rect">
            <a:avLst/>
          </a:prstGeom>
          <a:noFill/>
        </p:spPr>
        <p:txBody>
          <a:bodyPr wrap="none" rtlCol="0">
            <a:spAutoFit/>
          </a:bodyPr>
          <a:lstStyle/>
          <a:p>
            <a:pPr>
              <a:buNone/>
            </a:pPr>
            <a:r>
              <a:rPr lang="en-US" dirty="0">
                <a:latin typeface="Arial" pitchFamily="34" charset="0"/>
                <a:cs typeface="Arial" pitchFamily="34" charset="0"/>
              </a:rPr>
              <a:t>Out</a:t>
            </a:r>
            <a:r>
              <a:rPr lang="en-US" sz="1400" dirty="0">
                <a:solidFill>
                  <a:schemeClr val="tx1"/>
                </a:solidFill>
                <a:latin typeface="Arial" pitchFamily="34" charset="0"/>
                <a:cs typeface="Arial" pitchFamily="34" charset="0"/>
              </a:rPr>
              <a:t> Limit Switch</a:t>
            </a:r>
          </a:p>
        </p:txBody>
      </p:sp>
      <p:cxnSp>
        <p:nvCxnSpPr>
          <p:cNvPr id="10" name="Straight Arrow Connector 9"/>
          <p:cNvCxnSpPr/>
          <p:nvPr/>
        </p:nvCxnSpPr>
        <p:spPr bwMode="auto">
          <a:xfrm>
            <a:off x="5869858" y="3089787"/>
            <a:ext cx="1845120" cy="18951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p:cNvCxnSpPr/>
          <p:nvPr/>
        </p:nvCxnSpPr>
        <p:spPr bwMode="auto">
          <a:xfrm flipH="1">
            <a:off x="2189250" y="3089787"/>
            <a:ext cx="214737" cy="48669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TextBox 12"/>
          <p:cNvSpPr txBox="1"/>
          <p:nvPr/>
        </p:nvSpPr>
        <p:spPr>
          <a:xfrm>
            <a:off x="2805154" y="6422745"/>
            <a:ext cx="3219151" cy="307777"/>
          </a:xfrm>
          <a:prstGeom prst="rect">
            <a:avLst/>
          </a:prstGeom>
          <a:noFill/>
        </p:spPr>
        <p:txBody>
          <a:bodyPr wrap="none" rtlCol="0">
            <a:spAutoFit/>
          </a:bodyPr>
          <a:lstStyle/>
          <a:p>
            <a:pPr>
              <a:buNone/>
            </a:pPr>
            <a:r>
              <a:rPr lang="en-US" sz="1400" dirty="0">
                <a:solidFill>
                  <a:schemeClr val="tx1"/>
                </a:solidFill>
                <a:latin typeface="Arial" pitchFamily="34" charset="0"/>
                <a:cs typeface="Arial" pitchFamily="34" charset="0"/>
              </a:rPr>
              <a:t>Safety Collar on each end of the cable</a:t>
            </a:r>
          </a:p>
        </p:txBody>
      </p:sp>
      <p:cxnSp>
        <p:nvCxnSpPr>
          <p:cNvPr id="15" name="Straight Arrow Connector 14"/>
          <p:cNvCxnSpPr/>
          <p:nvPr/>
        </p:nvCxnSpPr>
        <p:spPr bwMode="auto">
          <a:xfrm flipH="1" flipV="1">
            <a:off x="2521974" y="4601496"/>
            <a:ext cx="825910" cy="189120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p:cNvCxnSpPr>
            <a:cxnSpLocks/>
            <a:stCxn id="13" idx="3"/>
          </p:cNvCxnSpPr>
          <p:nvPr/>
        </p:nvCxnSpPr>
        <p:spPr bwMode="auto">
          <a:xfrm flipV="1">
            <a:off x="6024305" y="6363929"/>
            <a:ext cx="1349889" cy="2127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472518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8"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83" y="1043940"/>
            <a:ext cx="8379537" cy="5647720"/>
          </a:xfrm>
          <a:prstGeom prst="rect">
            <a:avLst/>
          </a:prstGeom>
        </p:spPr>
      </p:pic>
      <p:sp>
        <p:nvSpPr>
          <p:cNvPr id="3" name="Title 2"/>
          <p:cNvSpPr>
            <a:spLocks noGrp="1"/>
          </p:cNvSpPr>
          <p:nvPr>
            <p:ph type="title"/>
          </p:nvPr>
        </p:nvSpPr>
        <p:spPr>
          <a:xfrm>
            <a:off x="1706880" y="0"/>
            <a:ext cx="7437121" cy="866775"/>
          </a:xfrm>
        </p:spPr>
        <p:txBody>
          <a:bodyPr/>
          <a:lstStyle/>
          <a:p>
            <a:r>
              <a:rPr lang="en-US" dirty="0"/>
              <a:t>Contactor Slave Relays</a:t>
            </a:r>
          </a:p>
        </p:txBody>
      </p:sp>
      <p:sp>
        <p:nvSpPr>
          <p:cNvPr id="6" name="Rectangle 5"/>
          <p:cNvSpPr/>
          <p:nvPr/>
        </p:nvSpPr>
        <p:spPr bwMode="auto">
          <a:xfrm>
            <a:off x="2764435" y="2518348"/>
            <a:ext cx="758253" cy="712032"/>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7" name="Rectangle 6"/>
          <p:cNvSpPr/>
          <p:nvPr/>
        </p:nvSpPr>
        <p:spPr bwMode="auto">
          <a:xfrm>
            <a:off x="3308452" y="5209081"/>
            <a:ext cx="1495896" cy="344775"/>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25" y="3751494"/>
            <a:ext cx="8732895" cy="2739246"/>
          </a:xfrm>
          <a:prstGeom prst="rect">
            <a:avLst/>
          </a:prstGeom>
        </p:spPr>
      </p:pic>
    </p:spTree>
    <p:extLst>
      <p:ext uri="{BB962C8B-B14F-4D97-AF65-F5344CB8AC3E}">
        <p14:creationId xmlns:p14="http://schemas.microsoft.com/office/powerpoint/2010/main" val="2391380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83" y="1043940"/>
            <a:ext cx="8379537" cy="5647720"/>
          </a:xfrm>
          <a:prstGeom prst="rect">
            <a:avLst/>
          </a:prstGeom>
        </p:spPr>
      </p:pic>
      <p:sp>
        <p:nvSpPr>
          <p:cNvPr id="3" name="Title 2"/>
          <p:cNvSpPr>
            <a:spLocks noGrp="1"/>
          </p:cNvSpPr>
          <p:nvPr>
            <p:ph type="title"/>
          </p:nvPr>
        </p:nvSpPr>
        <p:spPr>
          <a:xfrm>
            <a:off x="1706880" y="0"/>
            <a:ext cx="7437121" cy="866775"/>
          </a:xfrm>
        </p:spPr>
        <p:txBody>
          <a:bodyPr/>
          <a:lstStyle/>
          <a:p>
            <a:r>
              <a:rPr lang="en-US" dirty="0"/>
              <a:t>Local Control Buttons &amp; Lights</a:t>
            </a:r>
          </a:p>
        </p:txBody>
      </p:sp>
      <p:sp>
        <p:nvSpPr>
          <p:cNvPr id="6" name="Rectangle 5"/>
          <p:cNvSpPr/>
          <p:nvPr/>
        </p:nvSpPr>
        <p:spPr bwMode="auto">
          <a:xfrm>
            <a:off x="3214261" y="3801458"/>
            <a:ext cx="1645333" cy="586187"/>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5080" y="1362280"/>
            <a:ext cx="3531740" cy="5262584"/>
          </a:xfrm>
          <a:prstGeom prst="rect">
            <a:avLst/>
          </a:prstGeom>
        </p:spPr>
      </p:pic>
    </p:spTree>
    <p:extLst>
      <p:ext uri="{BB962C8B-B14F-4D97-AF65-F5344CB8AC3E}">
        <p14:creationId xmlns:p14="http://schemas.microsoft.com/office/powerpoint/2010/main" val="1515387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9252"/>
            <a:ext cx="9308914" cy="5366480"/>
          </a:xfrm>
          <a:prstGeom prst="rect">
            <a:avLst/>
          </a:prstGeom>
        </p:spPr>
      </p:pic>
      <p:sp>
        <p:nvSpPr>
          <p:cNvPr id="3" name="Title 2"/>
          <p:cNvSpPr>
            <a:spLocks noGrp="1"/>
          </p:cNvSpPr>
          <p:nvPr>
            <p:ph type="title"/>
          </p:nvPr>
        </p:nvSpPr>
        <p:spPr>
          <a:xfrm>
            <a:off x="1706880" y="0"/>
            <a:ext cx="7437121" cy="866775"/>
          </a:xfrm>
        </p:spPr>
        <p:txBody>
          <a:bodyPr/>
          <a:lstStyle/>
          <a:p>
            <a:r>
              <a:rPr lang="en-US" dirty="0"/>
              <a:t>Remote Control Buttons &amp; Lights</a:t>
            </a:r>
          </a:p>
        </p:txBody>
      </p:sp>
      <p:sp>
        <p:nvSpPr>
          <p:cNvPr id="6" name="Rectangle 5"/>
          <p:cNvSpPr/>
          <p:nvPr/>
        </p:nvSpPr>
        <p:spPr bwMode="auto">
          <a:xfrm>
            <a:off x="7668401" y="4547004"/>
            <a:ext cx="1055873" cy="1051822"/>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5955" y="2231572"/>
            <a:ext cx="1873186" cy="4274160"/>
          </a:xfrm>
          <a:prstGeom prst="rect">
            <a:avLst/>
          </a:prstGeom>
        </p:spPr>
      </p:pic>
    </p:spTree>
    <p:extLst>
      <p:ext uri="{BB962C8B-B14F-4D97-AF65-F5344CB8AC3E}">
        <p14:creationId xmlns:p14="http://schemas.microsoft.com/office/powerpoint/2010/main" val="2715448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idx="1"/>
          </p:nvPr>
        </p:nvSpPr>
        <p:spPr/>
        <p:txBody>
          <a:bodyPr/>
          <a:lstStyle/>
          <a:p>
            <a:pPr>
              <a:lnSpc>
                <a:spcPct val="80000"/>
              </a:lnSpc>
            </a:pPr>
            <a:r>
              <a:rPr lang="en-US" dirty="0">
                <a:latin typeface="Arial" pitchFamily="34" charset="0"/>
              </a:rPr>
              <a:t>  Model Number only describes the type and if Mobile or Fixed</a:t>
            </a:r>
          </a:p>
          <a:p>
            <a:pPr>
              <a:lnSpc>
                <a:spcPct val="80000"/>
              </a:lnSpc>
            </a:pPr>
            <a:endParaRPr lang="en-US" altLang="ja-JP" sz="2000" dirty="0">
              <a:latin typeface="Arial" pitchFamily="34" charset="0"/>
              <a:ea typeface="ＭＳ Ｐゴシック" pitchFamily="34" charset="-128"/>
            </a:endParaRPr>
          </a:p>
          <a:p>
            <a:pPr>
              <a:lnSpc>
                <a:spcPct val="80000"/>
              </a:lnSpc>
            </a:pPr>
            <a:endParaRPr lang="en-US" altLang="ja-JP" sz="2000" dirty="0">
              <a:latin typeface="Arial" pitchFamily="34" charset="0"/>
              <a:ea typeface="ＭＳ Ｐゴシック" pitchFamily="34" charset="-128"/>
            </a:endParaRPr>
          </a:p>
          <a:p>
            <a:pPr>
              <a:lnSpc>
                <a:spcPct val="80000"/>
              </a:lnSpc>
            </a:pPr>
            <a:endParaRPr lang="en-US" altLang="ja-JP" sz="2000" dirty="0">
              <a:latin typeface="Arial" pitchFamily="34" charset="0"/>
              <a:ea typeface="ＭＳ Ｐゴシック" pitchFamily="34" charset="-128"/>
            </a:endParaRPr>
          </a:p>
          <a:p>
            <a:pPr>
              <a:lnSpc>
                <a:spcPct val="80000"/>
              </a:lnSpc>
            </a:pPr>
            <a:r>
              <a:rPr lang="en-US" altLang="ja-JP" sz="2000" dirty="0">
                <a:latin typeface="Arial" pitchFamily="34" charset="0"/>
                <a:ea typeface="ＭＳ Ｐゴシック" pitchFamily="34" charset="-128"/>
              </a:rPr>
              <a:t>Part Number has detailed information on the options included. Due to the complexity and large number of options, they are not coded into the number.</a:t>
            </a:r>
          </a:p>
          <a:p>
            <a:pPr>
              <a:lnSpc>
                <a:spcPct val="80000"/>
              </a:lnSpc>
              <a:buNone/>
            </a:pPr>
            <a:r>
              <a:rPr lang="en-US" altLang="ja-JP" sz="2000" dirty="0">
                <a:latin typeface="Arial" pitchFamily="34" charset="0"/>
                <a:ea typeface="ＭＳ Ｐゴシック" pitchFamily="34" charset="-128"/>
              </a:rPr>
              <a:t>Contact the factory for a breakdown of a particular part number.</a:t>
            </a:r>
          </a:p>
          <a:p>
            <a:pPr>
              <a:lnSpc>
                <a:spcPct val="80000"/>
              </a:lnSpc>
              <a:buNone/>
            </a:pPr>
            <a:endParaRPr lang="en-US" altLang="ja-JP" sz="2000" dirty="0">
              <a:latin typeface="Arial" pitchFamily="34" charset="0"/>
              <a:ea typeface="ＭＳ Ｐゴシック" pitchFamily="34" charset="-128"/>
            </a:endParaRPr>
          </a:p>
          <a:p>
            <a:pPr>
              <a:lnSpc>
                <a:spcPct val="80000"/>
              </a:lnSpc>
              <a:buNone/>
            </a:pPr>
            <a:endParaRPr lang="en-US" altLang="ja-JP" sz="2000" dirty="0">
              <a:latin typeface="Arial" pitchFamily="34" charset="0"/>
              <a:ea typeface="ＭＳ Ｐゴシック" pitchFamily="34" charset="-128"/>
            </a:endParaRPr>
          </a:p>
          <a:p>
            <a:pPr>
              <a:lnSpc>
                <a:spcPct val="80000"/>
              </a:lnSpc>
              <a:buNone/>
            </a:pPr>
            <a:endParaRPr lang="en-US" altLang="ja-JP" sz="2000" dirty="0">
              <a:latin typeface="Arial" pitchFamily="34" charset="0"/>
              <a:ea typeface="ＭＳ Ｐゴシック" pitchFamily="34" charset="-128"/>
            </a:endParaRPr>
          </a:p>
          <a:p>
            <a:pPr>
              <a:lnSpc>
                <a:spcPct val="80000"/>
              </a:lnSpc>
              <a:buNone/>
            </a:pPr>
            <a:r>
              <a:rPr lang="en-US" altLang="ja-JP" sz="2000" dirty="0">
                <a:latin typeface="Arial" pitchFamily="34" charset="0"/>
                <a:ea typeface="ＭＳ Ｐゴシック" pitchFamily="34" charset="-128"/>
              </a:rPr>
              <a:t>Features include:</a:t>
            </a:r>
          </a:p>
          <a:p>
            <a:pPr>
              <a:lnSpc>
                <a:spcPct val="80000"/>
              </a:lnSpc>
              <a:buNone/>
            </a:pPr>
            <a:r>
              <a:rPr lang="en-US" altLang="ja-JP" sz="2000" dirty="0">
                <a:latin typeface="Arial" pitchFamily="34" charset="0"/>
                <a:ea typeface="ＭＳ Ｐゴシック" pitchFamily="34" charset="-128"/>
              </a:rPr>
              <a:t>Input Voltage Range</a:t>
            </a:r>
          </a:p>
          <a:p>
            <a:pPr>
              <a:lnSpc>
                <a:spcPct val="80000"/>
              </a:lnSpc>
              <a:buNone/>
            </a:pPr>
            <a:r>
              <a:rPr lang="en-US" altLang="ja-JP" sz="2000" dirty="0">
                <a:latin typeface="Arial" pitchFamily="34" charset="0"/>
                <a:ea typeface="ＭＳ Ｐゴシック" pitchFamily="34" charset="-128"/>
              </a:rPr>
              <a:t>Gate Mount</a:t>
            </a:r>
          </a:p>
          <a:p>
            <a:pPr>
              <a:lnSpc>
                <a:spcPct val="80000"/>
              </a:lnSpc>
              <a:buNone/>
            </a:pPr>
            <a:r>
              <a:rPr lang="en-US" altLang="ja-JP" sz="2000" dirty="0">
                <a:latin typeface="Arial" pitchFamily="34" charset="0"/>
                <a:ea typeface="ＭＳ Ｐゴシック" pitchFamily="34" charset="-128"/>
              </a:rPr>
              <a:t>Trailer Mount</a:t>
            </a:r>
          </a:p>
        </p:txBody>
      </p:sp>
      <p:sp>
        <p:nvSpPr>
          <p:cNvPr id="321645" name="Rectangle 109"/>
          <p:cNvSpPr>
            <a:spLocks noGrp="1" noChangeArrowheads="1"/>
          </p:cNvSpPr>
          <p:nvPr>
            <p:ph type="title"/>
          </p:nvPr>
        </p:nvSpPr>
        <p:spPr/>
        <p:txBody>
          <a:bodyPr/>
          <a:lstStyle/>
          <a:p>
            <a:pPr>
              <a:defRPr/>
            </a:pPr>
            <a:r>
              <a:rPr lang="en-US" dirty="0">
                <a:effectLst>
                  <a:outerShdw blurRad="38100" dist="38100" dir="2700000" algn="tl">
                    <a:srgbClr val="000000">
                      <a:alpha val="43137"/>
                    </a:srgbClr>
                  </a:outerShdw>
                </a:effectLst>
                <a:cs typeface="Arial" pitchFamily="34" charset="0"/>
              </a:rPr>
              <a:t>Model Numbers</a:t>
            </a:r>
          </a:p>
        </p:txBody>
      </p:sp>
      <p:sp>
        <p:nvSpPr>
          <p:cNvPr id="8196" name="Text Box 3"/>
          <p:cNvSpPr txBox="1">
            <a:spLocks noChangeArrowheads="1"/>
          </p:cNvSpPr>
          <p:nvPr/>
        </p:nvSpPr>
        <p:spPr bwMode="auto">
          <a:xfrm>
            <a:off x="633046" y="1619250"/>
            <a:ext cx="7583854" cy="646331"/>
          </a:xfrm>
          <a:prstGeom prst="rect">
            <a:avLst/>
          </a:prstGeom>
          <a:noFill/>
          <a:ln w="9525">
            <a:noFill/>
            <a:miter lim="800000"/>
            <a:headEnd/>
            <a:tailEnd/>
          </a:ln>
        </p:spPr>
        <p:txBody>
          <a:bodyPr wrap="square">
            <a:spAutoFit/>
          </a:bodyPr>
          <a:lstStyle/>
          <a:p>
            <a:r>
              <a:rPr kumimoji="1" lang="en-US" altLang="ja-JP" sz="3600" dirty="0">
                <a:solidFill>
                  <a:srgbClr val="CC0000"/>
                </a:solidFill>
                <a:latin typeface="Arial" pitchFamily="34" charset="0"/>
                <a:ea typeface="ＭＳ Ｐゴシック" pitchFamily="34" charset="-128"/>
              </a:rPr>
              <a:t>URV-270H   </a:t>
            </a:r>
          </a:p>
        </p:txBody>
      </p:sp>
      <p:sp>
        <p:nvSpPr>
          <p:cNvPr id="38" name="Text Box 3"/>
          <p:cNvSpPr txBox="1">
            <a:spLocks noChangeArrowheads="1"/>
          </p:cNvSpPr>
          <p:nvPr/>
        </p:nvSpPr>
        <p:spPr bwMode="auto">
          <a:xfrm>
            <a:off x="625951" y="3313435"/>
            <a:ext cx="7583854" cy="646331"/>
          </a:xfrm>
          <a:prstGeom prst="rect">
            <a:avLst/>
          </a:prstGeom>
          <a:noFill/>
          <a:ln w="9525">
            <a:noFill/>
            <a:miter lim="800000"/>
            <a:headEnd/>
            <a:tailEnd/>
          </a:ln>
        </p:spPr>
        <p:txBody>
          <a:bodyPr wrap="square">
            <a:spAutoFit/>
          </a:bodyPr>
          <a:lstStyle/>
          <a:p>
            <a:r>
              <a:rPr kumimoji="1" lang="en-US" altLang="ja-JP" sz="3600" dirty="0">
                <a:solidFill>
                  <a:srgbClr val="CC0000"/>
                </a:solidFill>
                <a:latin typeface="Arial" pitchFamily="34" charset="0"/>
                <a:ea typeface="ＭＳ Ｐゴシック" pitchFamily="34" charset="-128"/>
              </a:rPr>
              <a:t>198-19073-1   </a:t>
            </a:r>
          </a:p>
        </p:txBody>
      </p:sp>
    </p:spTree>
    <p:custDataLst>
      <p:tags r:id="rId1"/>
    </p:custData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uke dmm.gif"/>
          <p:cNvPicPr>
            <a:picLocks noChangeAspect="1"/>
          </p:cNvPicPr>
          <p:nvPr/>
        </p:nvPicPr>
        <p:blipFill>
          <a:blip r:embed="rId3" cstate="print"/>
          <a:stretch>
            <a:fillRect/>
          </a:stretch>
        </p:blipFill>
        <p:spPr>
          <a:xfrm>
            <a:off x="2073524" y="1602411"/>
            <a:ext cx="1856649" cy="3657600"/>
          </a:xfrm>
          <a:prstGeom prst="rect">
            <a:avLst/>
          </a:prstGeom>
        </p:spPr>
      </p:pic>
      <p:sp>
        <p:nvSpPr>
          <p:cNvPr id="3" name="Title 2"/>
          <p:cNvSpPr>
            <a:spLocks noGrp="1"/>
          </p:cNvSpPr>
          <p:nvPr>
            <p:ph type="title"/>
          </p:nvPr>
        </p:nvSpPr>
        <p:spPr/>
        <p:txBody>
          <a:bodyPr/>
          <a:lstStyle/>
          <a:p>
            <a:r>
              <a:rPr lang="en-US" dirty="0"/>
              <a:t>Test Equipment</a:t>
            </a:r>
          </a:p>
        </p:txBody>
      </p:sp>
      <p:sp>
        <p:nvSpPr>
          <p:cNvPr id="7" name="Rectangle 4"/>
          <p:cNvSpPr>
            <a:spLocks noChangeArrowheads="1"/>
          </p:cNvSpPr>
          <p:nvPr/>
        </p:nvSpPr>
        <p:spPr bwMode="auto">
          <a:xfrm>
            <a:off x="1688088" y="5799706"/>
            <a:ext cx="2627520" cy="459100"/>
          </a:xfrm>
          <a:prstGeom prst="rect">
            <a:avLst/>
          </a:prstGeom>
          <a:noFill/>
          <a:ln w="12700">
            <a:noFill/>
            <a:miter lim="800000"/>
            <a:headEnd/>
            <a:tailEnd/>
          </a:ln>
        </p:spPr>
        <p:txBody>
          <a:bodyPr wrap="square" lIns="90488" tIns="44450" rIns="90488" bIns="44450">
            <a:spAutoFit/>
          </a:bodyPr>
          <a:lstStyle/>
          <a:p>
            <a:pPr algn="ctr"/>
            <a:r>
              <a:rPr lang="en-US" sz="2400" b="0" i="1" dirty="0">
                <a:solidFill>
                  <a:schemeClr val="tx1"/>
                </a:solidFill>
                <a:latin typeface="+mj-lt"/>
              </a:rPr>
              <a:t>Digital Multimeter</a:t>
            </a:r>
          </a:p>
        </p:txBody>
      </p:sp>
      <p:sp>
        <p:nvSpPr>
          <p:cNvPr id="11" name="Rectangle 6"/>
          <p:cNvSpPr>
            <a:spLocks noChangeArrowheads="1"/>
          </p:cNvSpPr>
          <p:nvPr/>
        </p:nvSpPr>
        <p:spPr bwMode="auto">
          <a:xfrm>
            <a:off x="4665060" y="5615040"/>
            <a:ext cx="2720975" cy="828432"/>
          </a:xfrm>
          <a:prstGeom prst="rect">
            <a:avLst/>
          </a:prstGeom>
          <a:noFill/>
          <a:ln w="12700">
            <a:noFill/>
            <a:miter lim="800000"/>
            <a:headEnd/>
            <a:tailEnd/>
          </a:ln>
        </p:spPr>
        <p:txBody>
          <a:bodyPr lIns="90488" tIns="44450" rIns="90488" bIns="44450">
            <a:spAutoFit/>
          </a:bodyPr>
          <a:lstStyle/>
          <a:p>
            <a:pPr algn="ctr"/>
            <a:r>
              <a:rPr lang="en-US" sz="2400" b="0" i="1" dirty="0">
                <a:solidFill>
                  <a:schemeClr val="tx1"/>
                </a:solidFill>
                <a:latin typeface="+mj-lt"/>
              </a:rPr>
              <a:t>True RMS </a:t>
            </a:r>
          </a:p>
          <a:p>
            <a:pPr algn="ctr"/>
            <a:r>
              <a:rPr lang="en-US" sz="2400" b="0" i="1" dirty="0">
                <a:solidFill>
                  <a:schemeClr val="tx1"/>
                </a:solidFill>
                <a:latin typeface="+mj-lt"/>
              </a:rPr>
              <a:t>Clamp-on Meter</a:t>
            </a:r>
          </a:p>
        </p:txBody>
      </p:sp>
      <p:pic>
        <p:nvPicPr>
          <p:cNvPr id="12" name="Picture 12" descr="current clamp"/>
          <p:cNvPicPr>
            <a:picLocks noGrp="1" noChangeAspect="1" noChangeArrowheads="1"/>
          </p:cNvPicPr>
          <p:nvPr>
            <p:ph idx="1"/>
          </p:nvPr>
        </p:nvPicPr>
        <p:blipFill>
          <a:blip r:embed="rId4" cstate="print"/>
          <a:srcRect/>
          <a:stretch>
            <a:fillRect/>
          </a:stretch>
        </p:blipFill>
        <p:spPr bwMode="auto">
          <a:xfrm>
            <a:off x="5220716" y="1602411"/>
            <a:ext cx="1609663" cy="3657600"/>
          </a:xfrm>
          <a:prstGeom prst="rect">
            <a:avLst/>
          </a:prstGeom>
          <a:noFill/>
          <a:ln w="9525">
            <a:noFill/>
            <a:miter lim="800000"/>
            <a:headEnd/>
            <a:tailEnd/>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6" name="Rectangle 8"/>
          <p:cNvSpPr>
            <a:spLocks noGrp="1" noChangeArrowheads="1"/>
          </p:cNvSpPr>
          <p:nvPr>
            <p:ph type="ctrTitle"/>
          </p:nvPr>
        </p:nvSpPr>
        <p:spPr bwMode="black">
          <a:xfrm>
            <a:off x="452804" y="1076325"/>
            <a:ext cx="8238392" cy="1114425"/>
          </a:xfrm>
        </p:spPr>
        <p:txBody>
          <a:bodyPr/>
          <a:lstStyle/>
          <a:p>
            <a:pPr algn="ctr" eaLnBrk="1" hangingPunct="1">
              <a:defRPr/>
            </a:pPr>
            <a:r>
              <a:rPr lang="en-US" sz="4400" b="1" u="sng" dirty="0">
                <a:solidFill>
                  <a:srgbClr val="075186"/>
                </a:solidFill>
              </a:rPr>
              <a:t>Checks without power</a:t>
            </a:r>
          </a:p>
        </p:txBody>
      </p:sp>
      <p:pic>
        <p:nvPicPr>
          <p:cNvPr id="5" name="Picture 11" descr="C:\Documents and Settings\christopher_amick\Local Settings\Temporary Internet Files\Content.IE5\J90UJ0B2\MP900443022[1].jpg"/>
          <p:cNvPicPr>
            <a:picLocks noChangeAspect="1" noChangeArrowheads="1"/>
          </p:cNvPicPr>
          <p:nvPr/>
        </p:nvPicPr>
        <p:blipFill>
          <a:blip r:embed="rId3" cstate="print"/>
          <a:srcRect/>
          <a:stretch>
            <a:fillRect/>
          </a:stretch>
        </p:blipFill>
        <p:spPr bwMode="auto">
          <a:xfrm>
            <a:off x="1528061" y="2341863"/>
            <a:ext cx="6087878" cy="4046648"/>
          </a:xfrm>
          <a:prstGeom prst="rect">
            <a:avLst/>
          </a:prstGeom>
          <a:ln>
            <a:noFill/>
          </a:ln>
          <a:effectLst/>
        </p:spPr>
      </p:pic>
      <p:grpSp>
        <p:nvGrpSpPr>
          <p:cNvPr id="10" name="Group 9"/>
          <p:cNvGrpSpPr>
            <a:grpSpLocks noChangeAspect="1"/>
          </p:cNvGrpSpPr>
          <p:nvPr/>
        </p:nvGrpSpPr>
        <p:grpSpPr>
          <a:xfrm>
            <a:off x="64956" y="38100"/>
            <a:ext cx="841247" cy="841248"/>
            <a:chOff x="143018" y="1590818"/>
            <a:chExt cx="2285714" cy="2285714"/>
          </a:xfrm>
        </p:grpSpPr>
        <p:pic>
          <p:nvPicPr>
            <p:cNvPr id="11" name="Picture 3" descr="C:\Documents and Settings\christopher_amick\Local Settings\Temporary Internet Files\Content.IE5\01YHUPM5\MC900433815[1].png"/>
            <p:cNvPicPr>
              <a:picLocks noChangeAspect="1" noChangeArrowheads="1"/>
            </p:cNvPicPr>
            <p:nvPr/>
          </p:nvPicPr>
          <p:blipFill>
            <a:blip r:embed="rId4" cstate="print"/>
            <a:srcRect/>
            <a:stretch>
              <a:fillRect/>
            </a:stretch>
          </p:blipFill>
          <p:spPr bwMode="auto">
            <a:xfrm>
              <a:off x="143018" y="1590818"/>
              <a:ext cx="2285714" cy="2285714"/>
            </a:xfrm>
            <a:prstGeom prst="rect">
              <a:avLst/>
            </a:prstGeom>
            <a:noFill/>
          </p:spPr>
        </p:pic>
        <p:sp>
          <p:nvSpPr>
            <p:cNvPr id="12" name="&quot;No&quot; Symbol 11"/>
            <p:cNvSpPr>
              <a:spLocks noChangeAspect="1"/>
            </p:cNvSpPr>
            <p:nvPr/>
          </p:nvSpPr>
          <p:spPr bwMode="auto">
            <a:xfrm>
              <a:off x="158405" y="1599162"/>
              <a:ext cx="2152650" cy="214884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grpSp>
        <p:nvGrpSpPr>
          <p:cNvPr id="13" name="Group 12"/>
          <p:cNvGrpSpPr>
            <a:grpSpLocks noChangeAspect="1"/>
          </p:cNvGrpSpPr>
          <p:nvPr/>
        </p:nvGrpSpPr>
        <p:grpSpPr>
          <a:xfrm>
            <a:off x="986701" y="27052"/>
            <a:ext cx="1030020" cy="841248"/>
            <a:chOff x="771391" y="2622550"/>
            <a:chExt cx="2029252" cy="165735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391" y="3079552"/>
              <a:ext cx="2029252" cy="743344"/>
            </a:xfrm>
            <a:prstGeom prst="rect">
              <a:avLst/>
            </a:prstGeom>
          </p:spPr>
        </p:pic>
        <p:sp>
          <p:nvSpPr>
            <p:cNvPr id="15" name="&quot;No&quot; Symbol 14"/>
            <p:cNvSpPr>
              <a:spLocks noChangeAspect="1"/>
            </p:cNvSpPr>
            <p:nvPr/>
          </p:nvSpPr>
          <p:spPr bwMode="auto">
            <a:xfrm>
              <a:off x="955874" y="2622550"/>
              <a:ext cx="1660287" cy="165735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1676399"/>
            <a:ext cx="8810625" cy="5000625"/>
          </a:xfrm>
        </p:spPr>
        <p:txBody>
          <a:bodyPr/>
          <a:lstStyle/>
          <a:p>
            <a:pPr>
              <a:buFont typeface="Wingdings" pitchFamily="2" charset="2"/>
              <a:buChar char="q"/>
            </a:pPr>
            <a:r>
              <a:rPr lang="en-US" dirty="0"/>
              <a:t>  Input Transformer</a:t>
            </a:r>
          </a:p>
          <a:p>
            <a:pPr>
              <a:buFont typeface="Wingdings" pitchFamily="2" charset="2"/>
              <a:buChar char="q"/>
            </a:pPr>
            <a:r>
              <a:rPr lang="en-US" dirty="0"/>
              <a:t>  Input Diode Bridge</a:t>
            </a:r>
          </a:p>
          <a:p>
            <a:pPr>
              <a:buFont typeface="Wingdings" pitchFamily="2" charset="2"/>
              <a:buChar char="q"/>
            </a:pPr>
            <a:r>
              <a:rPr lang="en-US" dirty="0"/>
              <a:t>  Input Contactor</a:t>
            </a:r>
          </a:p>
          <a:p>
            <a:pPr>
              <a:buFont typeface="Wingdings" pitchFamily="2" charset="2"/>
              <a:buChar char="q"/>
            </a:pPr>
            <a:r>
              <a:rPr lang="en-US" dirty="0"/>
              <a:t>  Limit Switches</a:t>
            </a:r>
          </a:p>
          <a:p>
            <a:pPr>
              <a:buFont typeface="Wingdings" pitchFamily="2" charset="2"/>
              <a:buChar char="q"/>
            </a:pPr>
            <a:r>
              <a:rPr lang="en-US" dirty="0"/>
              <a:t>  Overload Relay</a:t>
            </a:r>
          </a:p>
          <a:p>
            <a:pPr>
              <a:buFont typeface="Wingdings" pitchFamily="2" charset="2"/>
              <a:buChar char="q"/>
            </a:pPr>
            <a:r>
              <a:rPr lang="en-US" dirty="0"/>
              <a:t>  All Fuses</a:t>
            </a:r>
          </a:p>
        </p:txBody>
      </p:sp>
      <p:sp>
        <p:nvSpPr>
          <p:cNvPr id="3" name="Title 2"/>
          <p:cNvSpPr>
            <a:spLocks noGrp="1"/>
          </p:cNvSpPr>
          <p:nvPr>
            <p:ph type="title"/>
          </p:nvPr>
        </p:nvSpPr>
        <p:spPr/>
        <p:txBody>
          <a:bodyPr/>
          <a:lstStyle/>
          <a:p>
            <a:r>
              <a:rPr lang="en-US" dirty="0"/>
              <a:t>Test Procedure Checklist</a:t>
            </a:r>
          </a:p>
        </p:txBody>
      </p:sp>
      <p:grpSp>
        <p:nvGrpSpPr>
          <p:cNvPr id="5" name="Group 4"/>
          <p:cNvGrpSpPr>
            <a:grpSpLocks noChangeAspect="1"/>
          </p:cNvGrpSpPr>
          <p:nvPr/>
        </p:nvGrpSpPr>
        <p:grpSpPr>
          <a:xfrm>
            <a:off x="64956" y="38100"/>
            <a:ext cx="841247" cy="841248"/>
            <a:chOff x="143018" y="1590818"/>
            <a:chExt cx="2285714" cy="2285714"/>
          </a:xfrm>
        </p:grpSpPr>
        <p:pic>
          <p:nvPicPr>
            <p:cNvPr id="6"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143018" y="1590818"/>
              <a:ext cx="2285714" cy="2285714"/>
            </a:xfrm>
            <a:prstGeom prst="rect">
              <a:avLst/>
            </a:prstGeom>
            <a:noFill/>
          </p:spPr>
        </p:pic>
        <p:sp>
          <p:nvSpPr>
            <p:cNvPr id="7" name="&quot;No&quot; Symbol 6"/>
            <p:cNvSpPr>
              <a:spLocks noChangeAspect="1"/>
            </p:cNvSpPr>
            <p:nvPr/>
          </p:nvSpPr>
          <p:spPr bwMode="auto">
            <a:xfrm>
              <a:off x="158405" y="1599162"/>
              <a:ext cx="2152650" cy="214884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sp>
        <p:nvSpPr>
          <p:cNvPr id="8" name="TextBox 7"/>
          <p:cNvSpPr txBox="1"/>
          <p:nvPr/>
        </p:nvSpPr>
        <p:spPr>
          <a:xfrm>
            <a:off x="752475" y="1095375"/>
            <a:ext cx="7639050" cy="523220"/>
          </a:xfrm>
          <a:prstGeom prst="rect">
            <a:avLst/>
          </a:prstGeom>
          <a:noFill/>
        </p:spPr>
        <p:txBody>
          <a:bodyPr wrap="square" rtlCol="0">
            <a:spAutoFit/>
          </a:bodyPr>
          <a:lstStyle/>
          <a:p>
            <a:pPr algn="ctr">
              <a:buNone/>
            </a:pPr>
            <a:r>
              <a:rPr lang="en-US" sz="2800" b="1" u="sng" dirty="0">
                <a:solidFill>
                  <a:schemeClr val="tx1"/>
                </a:solidFill>
                <a:latin typeface="Arial" pitchFamily="34" charset="0"/>
                <a:cs typeface="Arial" pitchFamily="34" charset="0"/>
              </a:rPr>
              <a:t>Check the following without power applied</a:t>
            </a:r>
          </a:p>
        </p:txBody>
      </p:sp>
      <p:grpSp>
        <p:nvGrpSpPr>
          <p:cNvPr id="9" name="Group 8"/>
          <p:cNvGrpSpPr>
            <a:grpSpLocks noChangeAspect="1"/>
          </p:cNvGrpSpPr>
          <p:nvPr/>
        </p:nvGrpSpPr>
        <p:grpSpPr>
          <a:xfrm>
            <a:off x="986701" y="27052"/>
            <a:ext cx="1030020" cy="841248"/>
            <a:chOff x="771391" y="2622550"/>
            <a:chExt cx="2029252" cy="165735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391" y="3079552"/>
              <a:ext cx="2029252" cy="743344"/>
            </a:xfrm>
            <a:prstGeom prst="rect">
              <a:avLst/>
            </a:prstGeom>
          </p:spPr>
        </p:pic>
        <p:sp>
          <p:nvSpPr>
            <p:cNvPr id="11" name="&quot;No&quot; Symbol 10"/>
            <p:cNvSpPr>
              <a:spLocks noChangeAspect="1"/>
            </p:cNvSpPr>
            <p:nvPr/>
          </p:nvSpPr>
          <p:spPr bwMode="auto">
            <a:xfrm>
              <a:off x="955874" y="2622550"/>
              <a:ext cx="1660287" cy="165735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4"/>
          <p:cNvSpPr>
            <a:spLocks noChangeArrowheads="1"/>
          </p:cNvSpPr>
          <p:nvPr/>
        </p:nvSpPr>
        <p:spPr bwMode="auto">
          <a:xfrm>
            <a:off x="155575" y="2375140"/>
            <a:ext cx="8836025" cy="2782813"/>
          </a:xfrm>
          <a:prstGeom prst="rect">
            <a:avLst/>
          </a:prstGeom>
          <a:noFill/>
          <a:ln w="12700">
            <a:noFill/>
            <a:miter lim="800000"/>
            <a:headEnd/>
            <a:tailEnd/>
          </a:ln>
        </p:spPr>
        <p:txBody>
          <a:bodyPr wrap="square" lIns="90488" tIns="44450" rIns="90488" bIns="44450">
            <a:spAutoFit/>
          </a:bodyPr>
          <a:lstStyle/>
          <a:p>
            <a:pPr algn="just"/>
            <a:r>
              <a:rPr lang="en-US" sz="1700" b="0" dirty="0"/>
              <a:t>     Before attempting any checks without power in this troubleshooting manual, make sure that the AC power is disconnected, locked out, and tagged out. Make sure that the converter power source is also locked out and tagged out.</a:t>
            </a:r>
          </a:p>
          <a:p>
            <a:pPr algn="just"/>
            <a:endParaRPr lang="en-US" sz="1800" b="0" dirty="0"/>
          </a:p>
          <a:p>
            <a:pPr algn="l"/>
            <a:r>
              <a:rPr lang="en-US" sz="1700" u="sng" dirty="0"/>
              <a:t>Checking for power</a:t>
            </a:r>
            <a:endParaRPr lang="en-US" sz="1800" u="sng" dirty="0"/>
          </a:p>
          <a:p>
            <a:pPr algn="l"/>
            <a:r>
              <a:rPr lang="en-US" sz="1700" i="1" dirty="0"/>
              <a:t>Test Equipment - AC voltmeter set to the highest scale</a:t>
            </a:r>
          </a:p>
          <a:p>
            <a:pPr algn="l"/>
            <a:endParaRPr lang="en-US" sz="400" i="1" dirty="0"/>
          </a:p>
          <a:p>
            <a:pPr algn="just"/>
            <a:r>
              <a:rPr lang="en-US" sz="1700" b="0" dirty="0"/>
              <a:t>   This test is a mandatory safety check! Before touching any components inside the </a:t>
            </a:r>
            <a:r>
              <a:rPr lang="en-US" sz="1700" dirty="0"/>
              <a:t>machine</a:t>
            </a:r>
            <a:r>
              <a:rPr lang="en-US" sz="1700" b="0" dirty="0"/>
              <a:t>, perform the following test. Check the AC Control voltage terminals TB1-1 and TB1-2, ensure the AC voltage is 0.</a:t>
            </a:r>
          </a:p>
          <a:p>
            <a:pPr algn="just"/>
            <a:r>
              <a:rPr lang="en-US" sz="1700" i="1" dirty="0"/>
              <a:t>Test Equipment - DC voltmeter set to the highest scale</a:t>
            </a:r>
          </a:p>
          <a:p>
            <a:pPr algn="just"/>
            <a:r>
              <a:rPr lang="en-US" sz="1700" dirty="0"/>
              <a:t>  Test the power terminals between 270vdc terminals B &amp; A1. Ensure the voltage is 0.</a:t>
            </a:r>
            <a:endParaRPr lang="en-US" sz="1700" b="0" dirty="0"/>
          </a:p>
        </p:txBody>
      </p:sp>
      <p:grpSp>
        <p:nvGrpSpPr>
          <p:cNvPr id="29" name="Group 28"/>
          <p:cNvGrpSpPr/>
          <p:nvPr/>
        </p:nvGrpSpPr>
        <p:grpSpPr>
          <a:xfrm>
            <a:off x="1025525" y="1173227"/>
            <a:ext cx="7092950" cy="1068387"/>
            <a:chOff x="1054100" y="1217613"/>
            <a:chExt cx="7092950" cy="1068387"/>
          </a:xfrm>
        </p:grpSpPr>
        <p:sp>
          <p:nvSpPr>
            <p:cNvPr id="3080" name="Rectangle 16"/>
            <p:cNvSpPr>
              <a:spLocks noChangeArrowheads="1"/>
            </p:cNvSpPr>
            <p:nvPr/>
          </p:nvSpPr>
          <p:spPr bwMode="auto">
            <a:xfrm>
              <a:off x="1054100" y="1225550"/>
              <a:ext cx="7092950" cy="1054100"/>
            </a:xfrm>
            <a:prstGeom prst="rect">
              <a:avLst/>
            </a:prstGeom>
            <a:solidFill>
              <a:srgbClr val="FE9B03"/>
            </a:solidFill>
            <a:ln w="12700">
              <a:solidFill>
                <a:schemeClr val="bg2"/>
              </a:solidFill>
              <a:miter lim="800000"/>
              <a:headEnd/>
              <a:tailEnd/>
            </a:ln>
          </p:spPr>
          <p:txBody>
            <a:bodyPr wrap="none" anchor="ctr"/>
            <a:lstStyle/>
            <a:p>
              <a:endParaRPr lang="en-US" dirty="0"/>
            </a:p>
          </p:txBody>
        </p:sp>
        <p:sp>
          <p:nvSpPr>
            <p:cNvPr id="3081" name="Rectangle 17"/>
            <p:cNvSpPr>
              <a:spLocks noChangeArrowheads="1"/>
            </p:cNvSpPr>
            <p:nvPr/>
          </p:nvSpPr>
          <p:spPr bwMode="auto">
            <a:xfrm>
              <a:off x="1057275" y="1217613"/>
              <a:ext cx="7086600" cy="1068387"/>
            </a:xfrm>
            <a:prstGeom prst="rect">
              <a:avLst/>
            </a:prstGeom>
            <a:noFill/>
            <a:ln w="12700">
              <a:noFill/>
              <a:miter lim="800000"/>
              <a:headEnd/>
              <a:tailEnd/>
            </a:ln>
          </p:spPr>
          <p:txBody>
            <a:bodyPr lIns="90488" tIns="44450" rIns="90488" bIns="44450" anchor="ctr"/>
            <a:lstStyle/>
            <a:p>
              <a:pPr algn="ctr">
                <a:spcBef>
                  <a:spcPct val="0"/>
                </a:spcBef>
              </a:pPr>
              <a:r>
                <a:rPr lang="en-US" sz="4400" i="1" dirty="0">
                  <a:solidFill>
                    <a:srgbClr val="000000"/>
                  </a:solidFill>
                  <a:latin typeface="Times New Roman" pitchFamily="18" charset="0"/>
                </a:rPr>
                <a:t>WARNING</a:t>
              </a:r>
              <a:br>
                <a:rPr lang="en-US" sz="4400" i="1" dirty="0">
                  <a:solidFill>
                    <a:srgbClr val="000000"/>
                  </a:solidFill>
                  <a:latin typeface="Times New Roman" pitchFamily="18" charset="0"/>
                </a:rPr>
              </a:br>
              <a:r>
                <a:rPr lang="en-US" sz="3200" i="1" dirty="0">
                  <a:solidFill>
                    <a:srgbClr val="000000"/>
                  </a:solidFill>
                  <a:latin typeface="Times New Roman" pitchFamily="18" charset="0"/>
                </a:rPr>
                <a:t>LETHAL VOLTAGES ARE PRESENT!</a:t>
              </a:r>
            </a:p>
          </p:txBody>
        </p:sp>
        <p:pic>
          <p:nvPicPr>
            <p:cNvPr id="3082" name="Picture 1029" descr="haz general warning"/>
            <p:cNvPicPr>
              <a:picLocks noChangeAspect="1" noChangeArrowheads="1"/>
            </p:cNvPicPr>
            <p:nvPr/>
          </p:nvPicPr>
          <p:blipFill>
            <a:blip r:embed="rId3" cstate="print"/>
            <a:srcRect/>
            <a:stretch>
              <a:fillRect/>
            </a:stretch>
          </p:blipFill>
          <p:spPr bwMode="auto">
            <a:xfrm>
              <a:off x="2486025" y="1270000"/>
              <a:ext cx="655638" cy="571500"/>
            </a:xfrm>
            <a:prstGeom prst="rect">
              <a:avLst/>
            </a:prstGeom>
            <a:noFill/>
            <a:ln w="9525">
              <a:noFill/>
              <a:miter lim="800000"/>
              <a:headEnd/>
              <a:tailEnd/>
            </a:ln>
          </p:spPr>
        </p:pic>
        <p:pic>
          <p:nvPicPr>
            <p:cNvPr id="3083" name="Picture 1030" descr="haz general warning"/>
            <p:cNvPicPr>
              <a:picLocks noChangeAspect="1" noChangeArrowheads="1"/>
            </p:cNvPicPr>
            <p:nvPr/>
          </p:nvPicPr>
          <p:blipFill>
            <a:blip r:embed="rId3" cstate="print"/>
            <a:srcRect/>
            <a:stretch>
              <a:fillRect/>
            </a:stretch>
          </p:blipFill>
          <p:spPr bwMode="auto">
            <a:xfrm>
              <a:off x="6218238" y="1255713"/>
              <a:ext cx="655637" cy="571500"/>
            </a:xfrm>
            <a:prstGeom prst="rect">
              <a:avLst/>
            </a:prstGeom>
            <a:noFill/>
            <a:ln w="9525">
              <a:noFill/>
              <a:miter lim="800000"/>
              <a:headEnd/>
              <a:tailEnd/>
            </a:ln>
          </p:spPr>
        </p:pic>
      </p:grpSp>
      <p:grpSp>
        <p:nvGrpSpPr>
          <p:cNvPr id="19" name="Group 18"/>
          <p:cNvGrpSpPr>
            <a:grpSpLocks noChangeAspect="1"/>
          </p:cNvGrpSpPr>
          <p:nvPr/>
        </p:nvGrpSpPr>
        <p:grpSpPr>
          <a:xfrm>
            <a:off x="986701" y="27052"/>
            <a:ext cx="1030020" cy="841248"/>
            <a:chOff x="771391" y="2622550"/>
            <a:chExt cx="2029252" cy="1657350"/>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391" y="3079552"/>
              <a:ext cx="2029252" cy="743344"/>
            </a:xfrm>
            <a:prstGeom prst="rect">
              <a:avLst/>
            </a:prstGeom>
          </p:spPr>
        </p:pic>
        <p:sp>
          <p:nvSpPr>
            <p:cNvPr id="21" name="&quot;No&quot; Symbol 20"/>
            <p:cNvSpPr>
              <a:spLocks noChangeAspect="1"/>
            </p:cNvSpPr>
            <p:nvPr/>
          </p:nvSpPr>
          <p:spPr bwMode="auto">
            <a:xfrm>
              <a:off x="955874" y="2622550"/>
              <a:ext cx="1660288" cy="165735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grpSp>
        <p:nvGrpSpPr>
          <p:cNvPr id="22" name="Group 21"/>
          <p:cNvGrpSpPr>
            <a:grpSpLocks noChangeAspect="1"/>
          </p:cNvGrpSpPr>
          <p:nvPr/>
        </p:nvGrpSpPr>
        <p:grpSpPr>
          <a:xfrm>
            <a:off x="64956" y="38100"/>
            <a:ext cx="841247" cy="841248"/>
            <a:chOff x="143018" y="1590818"/>
            <a:chExt cx="2285714" cy="2285714"/>
          </a:xfrm>
        </p:grpSpPr>
        <p:pic>
          <p:nvPicPr>
            <p:cNvPr id="23" name="Picture 3" descr="C:\Documents and Settings\christopher_amick\Local Settings\Temporary Internet Files\Content.IE5\01YHUPM5\MC900433815[1].png"/>
            <p:cNvPicPr>
              <a:picLocks noChangeAspect="1" noChangeArrowheads="1"/>
            </p:cNvPicPr>
            <p:nvPr/>
          </p:nvPicPr>
          <p:blipFill>
            <a:blip r:embed="rId5" cstate="print"/>
            <a:srcRect/>
            <a:stretch>
              <a:fillRect/>
            </a:stretch>
          </p:blipFill>
          <p:spPr bwMode="auto">
            <a:xfrm>
              <a:off x="143018" y="1590818"/>
              <a:ext cx="2285714" cy="2285714"/>
            </a:xfrm>
            <a:prstGeom prst="rect">
              <a:avLst/>
            </a:prstGeom>
            <a:noFill/>
          </p:spPr>
        </p:pic>
        <p:sp>
          <p:nvSpPr>
            <p:cNvPr id="24" name="&quot;No&quot; Symbol 23"/>
            <p:cNvSpPr>
              <a:spLocks noChangeAspect="1"/>
            </p:cNvSpPr>
            <p:nvPr/>
          </p:nvSpPr>
          <p:spPr bwMode="auto">
            <a:xfrm>
              <a:off x="158405" y="1599162"/>
              <a:ext cx="2152650" cy="214884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sp>
        <p:nvSpPr>
          <p:cNvPr id="27" name="Title 26"/>
          <p:cNvSpPr>
            <a:spLocks noGrp="1"/>
          </p:cNvSpPr>
          <p:nvPr>
            <p:ph type="title"/>
          </p:nvPr>
        </p:nvSpPr>
        <p:spPr/>
        <p:txBody>
          <a:bodyPr/>
          <a:lstStyle/>
          <a:p>
            <a:r>
              <a:rPr lang="en-US" dirty="0"/>
              <a:t>Warning</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4" name="Rectangle 26"/>
          <p:cNvSpPr>
            <a:spLocks noGrp="1" noChangeArrowheads="1"/>
          </p:cNvSpPr>
          <p:nvPr>
            <p:ph type="body" idx="4294967295"/>
          </p:nvPr>
        </p:nvSpPr>
        <p:spPr/>
        <p:txBody>
          <a:bodyPr/>
          <a:lstStyle/>
          <a:p>
            <a:r>
              <a:rPr lang="en-US" baseline="0" dirty="0">
                <a:latin typeface="Arial" charset="0"/>
              </a:rPr>
              <a:t>  The</a:t>
            </a:r>
            <a:r>
              <a:rPr lang="en-US" dirty="0">
                <a:latin typeface="Arial" charset="0"/>
              </a:rPr>
              <a:t> remainder of this</a:t>
            </a:r>
            <a:r>
              <a:rPr lang="en-US" baseline="0" dirty="0">
                <a:latin typeface="Arial" charset="0"/>
              </a:rPr>
              <a:t> training</a:t>
            </a:r>
            <a:r>
              <a:rPr lang="en-US" dirty="0">
                <a:latin typeface="Arial" charset="0"/>
              </a:rPr>
              <a:t> class is broken up into the </a:t>
            </a:r>
            <a:br>
              <a:rPr lang="en-US" dirty="0">
                <a:latin typeface="Arial" charset="0"/>
              </a:rPr>
            </a:br>
            <a:r>
              <a:rPr lang="en-US" dirty="0">
                <a:latin typeface="Arial" charset="0"/>
              </a:rPr>
              <a:t>    following sections:</a:t>
            </a:r>
          </a:p>
          <a:p>
            <a:pPr marL="914400" lvl="1" indent="-457200">
              <a:buFont typeface="+mj-lt"/>
              <a:buAutoNum type="arabicPeriod"/>
            </a:pPr>
            <a:r>
              <a:rPr lang="en-US" dirty="0">
                <a:latin typeface="Arial" charset="0"/>
              </a:rPr>
              <a:t>Elementary Diagram walkthrough</a:t>
            </a:r>
          </a:p>
          <a:p>
            <a:pPr marL="914400" lvl="1" indent="-457200">
              <a:buFont typeface="+mj-lt"/>
              <a:buAutoNum type="arabicPeriod"/>
            </a:pPr>
            <a:r>
              <a:rPr lang="en-US" dirty="0">
                <a:latin typeface="Arial" charset="0"/>
              </a:rPr>
              <a:t>Troubleshooting techniques</a:t>
            </a:r>
          </a:p>
          <a:p>
            <a:pPr marL="1257300" lvl="2" indent="-342900"/>
            <a:r>
              <a:rPr lang="en-US" dirty="0">
                <a:latin typeface="Arial" charset="0"/>
              </a:rPr>
              <a:t>Checks without power</a:t>
            </a:r>
          </a:p>
          <a:p>
            <a:pPr marL="1257300" lvl="2" indent="-342900"/>
            <a:r>
              <a:rPr lang="en-US" dirty="0">
                <a:latin typeface="Arial" charset="0"/>
              </a:rPr>
              <a:t>Checks with power</a:t>
            </a:r>
          </a:p>
          <a:p>
            <a:pPr marL="114300" indent="-342900"/>
            <a:endParaRPr lang="en-US" sz="600" dirty="0">
              <a:latin typeface="Arial" charset="0"/>
            </a:endParaRPr>
          </a:p>
          <a:p>
            <a:pPr marL="914400" lvl="1" indent="-457200">
              <a:buFont typeface="+mj-lt"/>
              <a:buAutoNum type="arabicPeriod"/>
            </a:pPr>
            <a:r>
              <a:rPr lang="en-US" dirty="0">
                <a:latin typeface="Arial" charset="0"/>
              </a:rPr>
              <a:t>Demo unit teardown</a:t>
            </a:r>
          </a:p>
          <a:p>
            <a:pPr marL="1257300" lvl="2" indent="-342900"/>
            <a:r>
              <a:rPr lang="en-US" dirty="0">
                <a:latin typeface="Arial" charset="0"/>
              </a:rPr>
              <a:t>Component identification</a:t>
            </a:r>
          </a:p>
          <a:p>
            <a:pPr marL="1257300" lvl="2" indent="-342900"/>
            <a:r>
              <a:rPr lang="en-US" dirty="0">
                <a:latin typeface="Arial" charset="0"/>
              </a:rPr>
              <a:t>Checks without power</a:t>
            </a:r>
          </a:p>
          <a:p>
            <a:pPr marL="1257300" lvl="2" indent="-342900"/>
            <a:r>
              <a:rPr lang="en-US" dirty="0">
                <a:latin typeface="Arial" charset="0"/>
              </a:rPr>
              <a:t>Checks with power</a:t>
            </a:r>
          </a:p>
          <a:p>
            <a:pPr marL="914400" lvl="1" indent="-457200">
              <a:buFont typeface="+mj-lt"/>
              <a:buAutoNum type="arabicPeriod"/>
            </a:pPr>
            <a:r>
              <a:rPr lang="en-US" dirty="0">
                <a:latin typeface="Arial" charset="0"/>
              </a:rPr>
              <a:t>Sabotage exercise</a:t>
            </a:r>
          </a:p>
        </p:txBody>
      </p:sp>
      <p:sp>
        <p:nvSpPr>
          <p:cNvPr id="7193" name="Rectangle 25"/>
          <p:cNvSpPr>
            <a:spLocks noGrp="1" noChangeArrowheads="1"/>
          </p:cNvSpPr>
          <p:nvPr>
            <p:ph type="title"/>
          </p:nvPr>
        </p:nvSpPr>
        <p:spPr>
          <a:xfrm>
            <a:off x="3752850" y="0"/>
            <a:ext cx="5391150" cy="895350"/>
          </a:xfrm>
        </p:spPr>
        <p:txBody>
          <a:bodyPr/>
          <a:lstStyle/>
          <a:p>
            <a:r>
              <a:rPr lang="en-US" dirty="0">
                <a:effectLst/>
              </a:rPr>
              <a:t>Class Agenda</a:t>
            </a:r>
          </a:p>
        </p:txBody>
      </p:sp>
    </p:spTree>
    <p:custDataLst>
      <p:tags r:id="rId1"/>
    </p:custData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52401" y="1081088"/>
            <a:ext cx="6167284" cy="5595937"/>
          </a:xfrm>
        </p:spPr>
        <p:txBody>
          <a:bodyPr/>
          <a:lstStyle/>
          <a:p>
            <a:r>
              <a:rPr lang="en-US" sz="2000" dirty="0"/>
              <a:t>  The control fuses are to protect against an over load or short circuit in the controls</a:t>
            </a:r>
          </a:p>
          <a:p>
            <a:r>
              <a:rPr lang="en-US" sz="1800" dirty="0"/>
              <a:t>.Pull down on the top of the fuse holder to expose the fuses.</a:t>
            </a:r>
          </a:p>
          <a:p>
            <a:r>
              <a:rPr lang="en-US" sz="1800" dirty="0"/>
              <a:t>Remove the fuses with fingers or pliers</a:t>
            </a:r>
          </a:p>
          <a:p>
            <a:r>
              <a:rPr lang="en-US" sz="1800" dirty="0"/>
              <a:t>Test for continuity with a multi-meter</a:t>
            </a:r>
          </a:p>
          <a:p>
            <a:r>
              <a:rPr lang="en-US" sz="1800" dirty="0"/>
              <a:t>If a fuse is open, test other items in the circuit to determine the cause.</a:t>
            </a:r>
          </a:p>
          <a:p>
            <a:pPr marL="1200150" lvl="1" indent="-457200">
              <a:buNone/>
            </a:pPr>
            <a:endParaRPr lang="en-US" sz="1000" dirty="0"/>
          </a:p>
        </p:txBody>
      </p:sp>
      <p:sp>
        <p:nvSpPr>
          <p:cNvPr id="2" name="Title 1"/>
          <p:cNvSpPr>
            <a:spLocks noGrp="1"/>
          </p:cNvSpPr>
          <p:nvPr>
            <p:ph type="title"/>
          </p:nvPr>
        </p:nvSpPr>
        <p:spPr/>
        <p:txBody>
          <a:bodyPr/>
          <a:lstStyle/>
          <a:p>
            <a:r>
              <a:rPr lang="en-US" dirty="0"/>
              <a:t>Input Fuses</a:t>
            </a:r>
          </a:p>
        </p:txBody>
      </p:sp>
      <p:grpSp>
        <p:nvGrpSpPr>
          <p:cNvPr id="3" name="Group 7"/>
          <p:cNvGrpSpPr>
            <a:grpSpLocks noChangeAspect="1"/>
          </p:cNvGrpSpPr>
          <p:nvPr/>
        </p:nvGrpSpPr>
        <p:grpSpPr>
          <a:xfrm>
            <a:off x="64956" y="38100"/>
            <a:ext cx="841247" cy="841248"/>
            <a:chOff x="143018" y="1590818"/>
            <a:chExt cx="2285714" cy="2285714"/>
          </a:xfrm>
        </p:grpSpPr>
        <p:pic>
          <p:nvPicPr>
            <p:cNvPr id="9"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143018" y="1590818"/>
              <a:ext cx="2285714" cy="2285714"/>
            </a:xfrm>
            <a:prstGeom prst="rect">
              <a:avLst/>
            </a:prstGeom>
            <a:noFill/>
          </p:spPr>
        </p:pic>
        <p:sp>
          <p:nvSpPr>
            <p:cNvPr id="10" name="&quot;No&quot; Symbol 9"/>
            <p:cNvSpPr>
              <a:spLocks noChangeAspect="1"/>
            </p:cNvSpPr>
            <p:nvPr/>
          </p:nvSpPr>
          <p:spPr bwMode="auto">
            <a:xfrm>
              <a:off x="158405" y="1599162"/>
              <a:ext cx="2152650" cy="214884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grpSp>
        <p:nvGrpSpPr>
          <p:cNvPr id="14" name="Group 9"/>
          <p:cNvGrpSpPr>
            <a:grpSpLocks noChangeAspect="1"/>
          </p:cNvGrpSpPr>
          <p:nvPr/>
        </p:nvGrpSpPr>
        <p:grpSpPr>
          <a:xfrm>
            <a:off x="906203" y="42305"/>
            <a:ext cx="1030020" cy="841248"/>
            <a:chOff x="771391" y="2622550"/>
            <a:chExt cx="2029252" cy="165735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391" y="3079552"/>
              <a:ext cx="2029252" cy="743344"/>
            </a:xfrm>
            <a:prstGeom prst="rect">
              <a:avLst/>
            </a:prstGeom>
          </p:spPr>
        </p:pic>
        <p:sp>
          <p:nvSpPr>
            <p:cNvPr id="17" name="&quot;No&quot; Symbol 16"/>
            <p:cNvSpPr>
              <a:spLocks noChangeAspect="1"/>
            </p:cNvSpPr>
            <p:nvPr/>
          </p:nvSpPr>
          <p:spPr bwMode="auto">
            <a:xfrm>
              <a:off x="955874" y="2622550"/>
              <a:ext cx="1660288" cy="165735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1092" y="2109019"/>
            <a:ext cx="2143586" cy="4265387"/>
          </a:xfrm>
          <a:prstGeom prst="rect">
            <a:avLst/>
          </a:prstGeom>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Transformer</a:t>
            </a:r>
          </a:p>
        </p:txBody>
      </p:sp>
      <p:grpSp>
        <p:nvGrpSpPr>
          <p:cNvPr id="4" name="Group 3"/>
          <p:cNvGrpSpPr>
            <a:grpSpLocks noChangeAspect="1"/>
          </p:cNvGrpSpPr>
          <p:nvPr/>
        </p:nvGrpSpPr>
        <p:grpSpPr>
          <a:xfrm>
            <a:off x="64956" y="38100"/>
            <a:ext cx="841247" cy="841248"/>
            <a:chOff x="143018" y="1590818"/>
            <a:chExt cx="2285714" cy="2285714"/>
          </a:xfrm>
        </p:grpSpPr>
        <p:pic>
          <p:nvPicPr>
            <p:cNvPr id="5"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143018" y="1590818"/>
              <a:ext cx="2285714" cy="2285714"/>
            </a:xfrm>
            <a:prstGeom prst="rect">
              <a:avLst/>
            </a:prstGeom>
            <a:noFill/>
          </p:spPr>
        </p:pic>
        <p:sp>
          <p:nvSpPr>
            <p:cNvPr id="6" name="&quot;No&quot; Symbol 5"/>
            <p:cNvSpPr>
              <a:spLocks noChangeAspect="1"/>
            </p:cNvSpPr>
            <p:nvPr/>
          </p:nvSpPr>
          <p:spPr bwMode="auto">
            <a:xfrm>
              <a:off x="158405" y="1599162"/>
              <a:ext cx="2152650" cy="214884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539" y="287177"/>
            <a:ext cx="1030020" cy="377311"/>
          </a:xfrm>
          <a:prstGeom prst="rect">
            <a:avLst/>
          </a:prstGeom>
        </p:spPr>
      </p:pic>
      <p:sp>
        <p:nvSpPr>
          <p:cNvPr id="12" name="&quot;No&quot; Symbol 11"/>
          <p:cNvSpPr>
            <a:spLocks noChangeAspect="1"/>
          </p:cNvSpPr>
          <p:nvPr/>
        </p:nvSpPr>
        <p:spPr bwMode="auto">
          <a:xfrm>
            <a:off x="1074180" y="55209"/>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
        <p:nvSpPr>
          <p:cNvPr id="3" name="Content Placeholder 2"/>
          <p:cNvSpPr>
            <a:spLocks noGrp="1"/>
          </p:cNvSpPr>
          <p:nvPr>
            <p:ph idx="1"/>
          </p:nvPr>
        </p:nvSpPr>
        <p:spPr/>
        <p:txBody>
          <a:bodyPr/>
          <a:lstStyle/>
          <a:p>
            <a:pPr>
              <a:buNone/>
            </a:pPr>
            <a:r>
              <a:rPr lang="en-US" sz="2800" u="sng" dirty="0"/>
              <a:t>What is it?</a:t>
            </a:r>
          </a:p>
          <a:p>
            <a:r>
              <a:rPr lang="en-US" dirty="0"/>
              <a:t>  Control  Transformer.</a:t>
            </a:r>
          </a:p>
          <a:p>
            <a:pPr>
              <a:buNone/>
            </a:pPr>
            <a:endParaRPr lang="en-US" sz="2800" u="sng" dirty="0"/>
          </a:p>
          <a:p>
            <a:pPr>
              <a:buNone/>
            </a:pPr>
            <a:r>
              <a:rPr lang="en-US" sz="2800" u="sng" dirty="0"/>
              <a:t>What is its purpose?</a:t>
            </a:r>
          </a:p>
          <a:p>
            <a:r>
              <a:rPr lang="en-US" dirty="0"/>
              <a:t>  Convert the high voltage input to</a:t>
            </a:r>
          </a:p>
          <a:p>
            <a:pPr>
              <a:buNone/>
            </a:pPr>
            <a:r>
              <a:rPr lang="en-US" dirty="0"/>
              <a:t>     low voltage for use in the controls.</a:t>
            </a:r>
          </a:p>
          <a:p>
            <a:pPr>
              <a:buNone/>
            </a:pPr>
            <a:r>
              <a:rPr lang="en-US" dirty="0"/>
              <a:t>     400/24v)</a:t>
            </a:r>
          </a:p>
          <a:p>
            <a:endParaRPr lang="en-US" sz="1800" dirty="0"/>
          </a:p>
          <a:p>
            <a:pPr>
              <a:buNone/>
            </a:pPr>
            <a:r>
              <a:rPr lang="en-US" sz="2800" u="sng" dirty="0"/>
              <a:t>How do I check it?</a:t>
            </a:r>
          </a:p>
          <a:p>
            <a:r>
              <a:rPr lang="en-US" dirty="0"/>
              <a:t>   </a:t>
            </a:r>
            <a:r>
              <a:rPr lang="en-US" sz="2000" dirty="0" err="1"/>
              <a:t>Multimeter</a:t>
            </a:r>
            <a:r>
              <a:rPr lang="en-US" sz="2000" dirty="0"/>
              <a:t> set to resistance, check for shorts</a:t>
            </a:r>
          </a:p>
          <a:p>
            <a:pPr>
              <a:buNone/>
            </a:pPr>
            <a:r>
              <a:rPr lang="en-US" sz="2000" dirty="0"/>
              <a:t>      between terminals and ground.</a:t>
            </a:r>
          </a:p>
          <a:p>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6696" y="2057400"/>
            <a:ext cx="3807305" cy="3037629"/>
          </a:xfrm>
          <a:prstGeom prst="rect">
            <a:avLst/>
          </a:prstGeom>
        </p:spPr>
      </p:pic>
    </p:spTree>
    <p:extLst>
      <p:ext uri="{BB962C8B-B14F-4D97-AF65-F5344CB8AC3E}">
        <p14:creationId xmlns:p14="http://schemas.microsoft.com/office/powerpoint/2010/main" val="173851931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ontent Placeholder 65"/>
          <p:cNvSpPr>
            <a:spLocks noGrp="1"/>
          </p:cNvSpPr>
          <p:nvPr>
            <p:ph idx="1"/>
          </p:nvPr>
        </p:nvSpPr>
        <p:spPr/>
        <p:txBody>
          <a:bodyPr/>
          <a:lstStyle/>
          <a:p>
            <a:r>
              <a:rPr lang="en-US" sz="2000" dirty="0">
                <a:latin typeface="+mj-lt"/>
              </a:rPr>
              <a:t>  The 1-phase rectifier bridge can be </a:t>
            </a:r>
            <a:br>
              <a:rPr lang="en-US" sz="2000" dirty="0">
                <a:latin typeface="+mj-lt"/>
              </a:rPr>
            </a:br>
            <a:r>
              <a:rPr lang="en-US" sz="2000" dirty="0">
                <a:latin typeface="+mj-lt"/>
              </a:rPr>
              <a:t>    checked with most of today’s digital multimeters set to “diode check” mode</a:t>
            </a:r>
          </a:p>
          <a:p>
            <a:r>
              <a:rPr lang="en-US" sz="2000" dirty="0">
                <a:latin typeface="+mj-lt"/>
              </a:rPr>
              <a:t>  “Diode check” works by forcing a small current through the diode and </a:t>
            </a:r>
            <a:br>
              <a:rPr lang="en-US" sz="2000" dirty="0">
                <a:latin typeface="+mj-lt"/>
              </a:rPr>
            </a:br>
            <a:r>
              <a:rPr lang="en-US" sz="2000" dirty="0">
                <a:latin typeface="+mj-lt"/>
              </a:rPr>
              <a:t>    measuring the voltage dropped between the two test leads</a:t>
            </a:r>
          </a:p>
          <a:p>
            <a:r>
              <a:rPr lang="en-US" sz="2000" dirty="0">
                <a:latin typeface="+mj-lt"/>
              </a:rPr>
              <a:t>  Check each diode in both the forward and reverse biased direction</a:t>
            </a:r>
          </a:p>
          <a:p>
            <a:r>
              <a:rPr lang="en-US" sz="2000" dirty="0">
                <a:latin typeface="+mj-lt"/>
              </a:rPr>
              <a:t>  One direction will give the voltage drop associated with passing current, </a:t>
            </a:r>
            <a:br>
              <a:rPr lang="en-US" sz="2000" dirty="0">
                <a:latin typeface="+mj-lt"/>
              </a:rPr>
            </a:br>
            <a:r>
              <a:rPr lang="en-US" sz="2000" dirty="0">
                <a:latin typeface="+mj-lt"/>
              </a:rPr>
              <a:t>    and the other direction will show “OL” for overload</a:t>
            </a:r>
          </a:p>
        </p:txBody>
      </p:sp>
      <p:grpSp>
        <p:nvGrpSpPr>
          <p:cNvPr id="2" name="Group 74"/>
          <p:cNvGrpSpPr/>
          <p:nvPr/>
        </p:nvGrpSpPr>
        <p:grpSpPr>
          <a:xfrm>
            <a:off x="498475" y="4160838"/>
            <a:ext cx="1029242" cy="1683776"/>
            <a:chOff x="498475" y="4160838"/>
            <a:chExt cx="1029242" cy="1683776"/>
          </a:xfrm>
        </p:grpSpPr>
        <p:sp>
          <p:nvSpPr>
            <p:cNvPr id="6196" name="Rectangle 15"/>
            <p:cNvSpPr>
              <a:spLocks noChangeArrowheads="1"/>
            </p:cNvSpPr>
            <p:nvPr/>
          </p:nvSpPr>
          <p:spPr bwMode="auto">
            <a:xfrm>
              <a:off x="533816" y="5508625"/>
              <a:ext cx="958561" cy="335989"/>
            </a:xfrm>
            <a:prstGeom prst="rect">
              <a:avLst/>
            </a:prstGeom>
            <a:noFill/>
            <a:ln w="12700">
              <a:noFill/>
              <a:miter lim="800000"/>
              <a:headEnd/>
              <a:tailEnd/>
            </a:ln>
          </p:spPr>
          <p:txBody>
            <a:bodyPr wrap="square" lIns="90488" tIns="44450" rIns="90488" bIns="44450">
              <a:spAutoFit/>
            </a:bodyPr>
            <a:lstStyle/>
            <a:p>
              <a:pPr algn="ctr"/>
              <a:r>
                <a:rPr lang="en-US" sz="1600" b="0" dirty="0"/>
                <a:t>Anode (+)</a:t>
              </a:r>
            </a:p>
          </p:txBody>
        </p:sp>
        <p:sp>
          <p:nvSpPr>
            <p:cNvPr id="6197" name="Rectangle 16"/>
            <p:cNvSpPr>
              <a:spLocks noChangeArrowheads="1"/>
            </p:cNvSpPr>
            <p:nvPr/>
          </p:nvSpPr>
          <p:spPr bwMode="auto">
            <a:xfrm>
              <a:off x="498475" y="4160838"/>
              <a:ext cx="1029242" cy="333375"/>
            </a:xfrm>
            <a:prstGeom prst="rect">
              <a:avLst/>
            </a:prstGeom>
            <a:noFill/>
            <a:ln w="12700">
              <a:noFill/>
              <a:miter lim="800000"/>
              <a:headEnd/>
              <a:tailEnd/>
            </a:ln>
          </p:spPr>
          <p:txBody>
            <a:bodyPr wrap="square" lIns="90488" tIns="44450" rIns="90488" bIns="44450">
              <a:spAutoFit/>
            </a:bodyPr>
            <a:lstStyle/>
            <a:p>
              <a:pPr algn="ctr"/>
              <a:r>
                <a:rPr lang="en-US" sz="1600" b="0" dirty="0"/>
                <a:t>Cathode (-)</a:t>
              </a:r>
            </a:p>
          </p:txBody>
        </p:sp>
        <p:grpSp>
          <p:nvGrpSpPr>
            <p:cNvPr id="3" name="Group 21"/>
            <p:cNvGrpSpPr>
              <a:grpSpLocks/>
            </p:cNvGrpSpPr>
            <p:nvPr/>
          </p:nvGrpSpPr>
          <p:grpSpPr bwMode="auto">
            <a:xfrm>
              <a:off x="808309" y="4525963"/>
              <a:ext cx="409575" cy="912812"/>
              <a:chOff x="570" y="2851"/>
              <a:chExt cx="258" cy="575"/>
            </a:xfrm>
          </p:grpSpPr>
          <p:sp>
            <p:nvSpPr>
              <p:cNvPr id="6199" name="Line 17"/>
              <p:cNvSpPr>
                <a:spLocks noChangeShapeType="1"/>
              </p:cNvSpPr>
              <p:nvPr/>
            </p:nvSpPr>
            <p:spPr bwMode="auto">
              <a:xfrm>
                <a:off x="698" y="2851"/>
                <a:ext cx="4" cy="575"/>
              </a:xfrm>
              <a:prstGeom prst="line">
                <a:avLst/>
              </a:prstGeom>
              <a:solidFill>
                <a:schemeClr val="tx1"/>
              </a:solidFill>
              <a:ln w="25400">
                <a:solidFill>
                  <a:schemeClr val="tx1"/>
                </a:solidFill>
                <a:round/>
                <a:headEnd/>
                <a:tailEnd/>
              </a:ln>
            </p:spPr>
            <p:txBody>
              <a:bodyPr/>
              <a:lstStyle/>
              <a:p>
                <a:pPr algn="ctr"/>
                <a:endParaRPr lang="en-US" dirty="0"/>
              </a:p>
            </p:txBody>
          </p:sp>
          <p:grpSp>
            <p:nvGrpSpPr>
              <p:cNvPr id="4" name="Group 20"/>
              <p:cNvGrpSpPr>
                <a:grpSpLocks/>
              </p:cNvGrpSpPr>
              <p:nvPr/>
            </p:nvGrpSpPr>
            <p:grpSpPr bwMode="auto">
              <a:xfrm>
                <a:off x="570" y="3078"/>
                <a:ext cx="258" cy="169"/>
                <a:chOff x="570" y="3078"/>
                <a:chExt cx="258" cy="169"/>
              </a:xfrm>
            </p:grpSpPr>
            <p:sp>
              <p:nvSpPr>
                <p:cNvPr id="6201" name="AutoShape 18"/>
                <p:cNvSpPr>
                  <a:spLocks noChangeArrowheads="1"/>
                </p:cNvSpPr>
                <p:nvPr/>
              </p:nvSpPr>
              <p:spPr bwMode="auto">
                <a:xfrm>
                  <a:off x="574" y="3082"/>
                  <a:ext cx="250" cy="165"/>
                </a:xfrm>
                <a:prstGeom prst="triangle">
                  <a:avLst>
                    <a:gd name="adj" fmla="val 49995"/>
                  </a:avLst>
                </a:prstGeom>
                <a:solidFill>
                  <a:schemeClr val="tx1"/>
                </a:solidFill>
                <a:ln w="12700">
                  <a:solidFill>
                    <a:schemeClr val="tx1"/>
                  </a:solidFill>
                  <a:miter lim="800000"/>
                  <a:headEnd/>
                  <a:tailEnd/>
                </a:ln>
              </p:spPr>
              <p:txBody>
                <a:bodyPr wrap="none" anchor="ctr"/>
                <a:lstStyle/>
                <a:p>
                  <a:pPr algn="ctr"/>
                  <a:endParaRPr lang="en-US" dirty="0"/>
                </a:p>
              </p:txBody>
            </p:sp>
            <p:sp>
              <p:nvSpPr>
                <p:cNvPr id="6202" name="Line 19"/>
                <p:cNvSpPr>
                  <a:spLocks noChangeShapeType="1"/>
                </p:cNvSpPr>
                <p:nvPr/>
              </p:nvSpPr>
              <p:spPr bwMode="auto">
                <a:xfrm>
                  <a:off x="570" y="3078"/>
                  <a:ext cx="258" cy="0"/>
                </a:xfrm>
                <a:prstGeom prst="line">
                  <a:avLst/>
                </a:prstGeom>
                <a:solidFill>
                  <a:schemeClr val="tx1"/>
                </a:solidFill>
                <a:ln w="25400">
                  <a:solidFill>
                    <a:schemeClr val="tx1"/>
                  </a:solidFill>
                  <a:round/>
                  <a:headEnd/>
                  <a:tailEnd/>
                </a:ln>
              </p:spPr>
              <p:txBody>
                <a:bodyPr/>
                <a:lstStyle/>
                <a:p>
                  <a:pPr algn="ctr"/>
                  <a:endParaRPr lang="en-US" dirty="0"/>
                </a:p>
              </p:txBody>
            </p:sp>
          </p:grpSp>
        </p:grpSp>
      </p:grpSp>
      <p:grpSp>
        <p:nvGrpSpPr>
          <p:cNvPr id="5" name="Group 66"/>
          <p:cNvGrpSpPr>
            <a:grpSpLocks noChangeAspect="1"/>
          </p:cNvGrpSpPr>
          <p:nvPr/>
        </p:nvGrpSpPr>
        <p:grpSpPr>
          <a:xfrm>
            <a:off x="64956" y="38100"/>
            <a:ext cx="841247" cy="841248"/>
            <a:chOff x="143018" y="1590818"/>
            <a:chExt cx="2285714" cy="2285714"/>
          </a:xfrm>
        </p:grpSpPr>
        <p:pic>
          <p:nvPicPr>
            <p:cNvPr id="68"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143018" y="1590818"/>
              <a:ext cx="2285714" cy="2285714"/>
            </a:xfrm>
            <a:prstGeom prst="rect">
              <a:avLst/>
            </a:prstGeom>
            <a:noFill/>
          </p:spPr>
        </p:pic>
        <p:sp>
          <p:nvSpPr>
            <p:cNvPr id="69" name="&quot;No&quot; Symbol 68"/>
            <p:cNvSpPr>
              <a:spLocks noChangeAspect="1"/>
            </p:cNvSpPr>
            <p:nvPr/>
          </p:nvSpPr>
          <p:spPr bwMode="auto">
            <a:xfrm>
              <a:off x="158405" y="1599162"/>
              <a:ext cx="2152650" cy="214884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sp>
        <p:nvSpPr>
          <p:cNvPr id="74" name="Title 1"/>
          <p:cNvSpPr>
            <a:spLocks noGrp="1"/>
          </p:cNvSpPr>
          <p:nvPr>
            <p:ph type="title"/>
          </p:nvPr>
        </p:nvSpPr>
        <p:spPr>
          <a:xfrm>
            <a:off x="3752851" y="0"/>
            <a:ext cx="5391150" cy="866775"/>
          </a:xfrm>
        </p:spPr>
        <p:txBody>
          <a:bodyPr/>
          <a:lstStyle/>
          <a:p>
            <a:r>
              <a:rPr lang="en-US" dirty="0"/>
              <a:t>Diode Bridge</a:t>
            </a:r>
          </a:p>
        </p:txBody>
      </p:sp>
      <p:grpSp>
        <p:nvGrpSpPr>
          <p:cNvPr id="7" name="Group 29"/>
          <p:cNvGrpSpPr>
            <a:grpSpLocks/>
          </p:cNvGrpSpPr>
          <p:nvPr/>
        </p:nvGrpSpPr>
        <p:grpSpPr bwMode="auto">
          <a:xfrm>
            <a:off x="5820195" y="6063399"/>
            <a:ext cx="912813" cy="409575"/>
            <a:chOff x="2638" y="3578"/>
            <a:chExt cx="575" cy="258"/>
          </a:xfrm>
        </p:grpSpPr>
        <p:sp>
          <p:nvSpPr>
            <p:cNvPr id="6192" name="Line 25"/>
            <p:cNvSpPr>
              <a:spLocks noChangeShapeType="1"/>
            </p:cNvSpPr>
            <p:nvPr/>
          </p:nvSpPr>
          <p:spPr bwMode="auto">
            <a:xfrm flipH="1">
              <a:off x="2638" y="3706"/>
              <a:ext cx="575" cy="4"/>
            </a:xfrm>
            <a:prstGeom prst="line">
              <a:avLst/>
            </a:prstGeom>
            <a:noFill/>
            <a:ln w="25400">
              <a:solidFill>
                <a:schemeClr val="tx1"/>
              </a:solidFill>
              <a:round/>
              <a:headEnd/>
              <a:tailEnd/>
            </a:ln>
          </p:spPr>
          <p:txBody>
            <a:bodyPr/>
            <a:lstStyle/>
            <a:p>
              <a:endParaRPr lang="en-US" dirty="0"/>
            </a:p>
          </p:txBody>
        </p:sp>
        <p:grpSp>
          <p:nvGrpSpPr>
            <p:cNvPr id="8" name="Group 28"/>
            <p:cNvGrpSpPr>
              <a:grpSpLocks/>
            </p:cNvGrpSpPr>
            <p:nvPr/>
          </p:nvGrpSpPr>
          <p:grpSpPr bwMode="auto">
            <a:xfrm>
              <a:off x="2817" y="3578"/>
              <a:ext cx="169" cy="258"/>
              <a:chOff x="2817" y="3578"/>
              <a:chExt cx="169" cy="258"/>
            </a:xfrm>
          </p:grpSpPr>
          <p:sp>
            <p:nvSpPr>
              <p:cNvPr id="6194" name="AutoShape 26"/>
              <p:cNvSpPr>
                <a:spLocks noChangeArrowheads="1"/>
              </p:cNvSpPr>
              <p:nvPr/>
            </p:nvSpPr>
            <p:spPr bwMode="auto">
              <a:xfrm rot="5400000">
                <a:off x="2774" y="3625"/>
                <a:ext cx="250" cy="164"/>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dirty="0"/>
              </a:p>
            </p:txBody>
          </p:sp>
          <p:sp>
            <p:nvSpPr>
              <p:cNvPr id="6195" name="Line 27"/>
              <p:cNvSpPr>
                <a:spLocks noChangeShapeType="1"/>
              </p:cNvSpPr>
              <p:nvPr/>
            </p:nvSpPr>
            <p:spPr bwMode="auto">
              <a:xfrm>
                <a:off x="2986" y="3578"/>
                <a:ext cx="0" cy="258"/>
              </a:xfrm>
              <a:prstGeom prst="line">
                <a:avLst/>
              </a:prstGeom>
              <a:noFill/>
              <a:ln w="25400">
                <a:solidFill>
                  <a:schemeClr val="tx1"/>
                </a:solidFill>
                <a:round/>
                <a:headEnd/>
                <a:tailEnd/>
              </a:ln>
            </p:spPr>
            <p:txBody>
              <a:bodyPr/>
              <a:lstStyle/>
              <a:p>
                <a:endParaRPr lang="en-US" dirty="0"/>
              </a:p>
            </p:txBody>
          </p:sp>
        </p:grpSp>
      </p:grpSp>
      <p:pic>
        <p:nvPicPr>
          <p:cNvPr id="78" name="Picture 26" descr="black lead.gif"/>
          <p:cNvPicPr>
            <a:picLocks noChangeAspect="1"/>
          </p:cNvPicPr>
          <p:nvPr/>
        </p:nvPicPr>
        <p:blipFill>
          <a:blip r:embed="rId4" cstate="print"/>
          <a:srcRect/>
          <a:stretch>
            <a:fillRect/>
          </a:stretch>
        </p:blipFill>
        <p:spPr bwMode="auto">
          <a:xfrm>
            <a:off x="6608185" y="5629495"/>
            <a:ext cx="464705" cy="658346"/>
          </a:xfrm>
          <a:prstGeom prst="rect">
            <a:avLst/>
          </a:prstGeom>
          <a:noFill/>
          <a:ln w="9525">
            <a:noFill/>
            <a:miter lim="800000"/>
            <a:headEnd/>
            <a:tailEnd/>
          </a:ln>
        </p:spPr>
      </p:pic>
      <p:pic>
        <p:nvPicPr>
          <p:cNvPr id="79" name="Picture 25" descr="red lead.gif"/>
          <p:cNvPicPr>
            <a:picLocks noChangeAspect="1"/>
          </p:cNvPicPr>
          <p:nvPr/>
        </p:nvPicPr>
        <p:blipFill>
          <a:blip r:embed="rId5" cstate="print"/>
          <a:srcRect/>
          <a:stretch>
            <a:fillRect/>
          </a:stretch>
        </p:blipFill>
        <p:spPr bwMode="auto">
          <a:xfrm rot="9876522">
            <a:off x="5758367" y="5671258"/>
            <a:ext cx="626341" cy="563096"/>
          </a:xfrm>
          <a:prstGeom prst="rect">
            <a:avLst/>
          </a:prstGeom>
          <a:noFill/>
          <a:ln w="9525">
            <a:noFill/>
            <a:miter lim="800000"/>
            <a:headEnd/>
            <a:tailEnd/>
          </a:ln>
        </p:spPr>
      </p:pic>
      <p:grpSp>
        <p:nvGrpSpPr>
          <p:cNvPr id="9" name="Group 40"/>
          <p:cNvGrpSpPr>
            <a:grpSpLocks/>
          </p:cNvGrpSpPr>
          <p:nvPr/>
        </p:nvGrpSpPr>
        <p:grpSpPr bwMode="auto">
          <a:xfrm>
            <a:off x="2379176" y="6063399"/>
            <a:ext cx="912813" cy="409575"/>
            <a:chOff x="3458" y="3579"/>
            <a:chExt cx="575" cy="258"/>
          </a:xfrm>
        </p:grpSpPr>
        <p:sp>
          <p:nvSpPr>
            <p:cNvPr id="6188" name="Line 36"/>
            <p:cNvSpPr>
              <a:spLocks noChangeShapeType="1"/>
            </p:cNvSpPr>
            <p:nvPr/>
          </p:nvSpPr>
          <p:spPr bwMode="auto">
            <a:xfrm flipV="1">
              <a:off x="3458" y="3705"/>
              <a:ext cx="575" cy="4"/>
            </a:xfrm>
            <a:prstGeom prst="line">
              <a:avLst/>
            </a:prstGeom>
            <a:noFill/>
            <a:ln w="25400">
              <a:solidFill>
                <a:schemeClr val="tx1"/>
              </a:solidFill>
              <a:round/>
              <a:headEnd/>
              <a:tailEnd/>
            </a:ln>
          </p:spPr>
          <p:txBody>
            <a:bodyPr/>
            <a:lstStyle/>
            <a:p>
              <a:endParaRPr lang="en-US" dirty="0"/>
            </a:p>
          </p:txBody>
        </p:sp>
        <p:grpSp>
          <p:nvGrpSpPr>
            <p:cNvPr id="10" name="Group 39"/>
            <p:cNvGrpSpPr>
              <a:grpSpLocks/>
            </p:cNvGrpSpPr>
            <p:nvPr/>
          </p:nvGrpSpPr>
          <p:grpSpPr bwMode="auto">
            <a:xfrm>
              <a:off x="3685" y="3579"/>
              <a:ext cx="168" cy="258"/>
              <a:chOff x="3685" y="3579"/>
              <a:chExt cx="168" cy="258"/>
            </a:xfrm>
          </p:grpSpPr>
          <p:sp>
            <p:nvSpPr>
              <p:cNvPr id="6190" name="AutoShape 37"/>
              <p:cNvSpPr>
                <a:spLocks noChangeArrowheads="1"/>
              </p:cNvSpPr>
              <p:nvPr/>
            </p:nvSpPr>
            <p:spPr bwMode="auto">
              <a:xfrm rot="-5400000">
                <a:off x="3646" y="3626"/>
                <a:ext cx="250" cy="164"/>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dirty="0"/>
              </a:p>
            </p:txBody>
          </p:sp>
          <p:sp>
            <p:nvSpPr>
              <p:cNvPr id="6191" name="Line 38"/>
              <p:cNvSpPr>
                <a:spLocks noChangeShapeType="1"/>
              </p:cNvSpPr>
              <p:nvPr/>
            </p:nvSpPr>
            <p:spPr bwMode="auto">
              <a:xfrm flipV="1">
                <a:off x="3685" y="3579"/>
                <a:ext cx="0" cy="258"/>
              </a:xfrm>
              <a:prstGeom prst="line">
                <a:avLst/>
              </a:prstGeom>
              <a:noFill/>
              <a:ln w="25400">
                <a:solidFill>
                  <a:schemeClr val="tx1"/>
                </a:solidFill>
                <a:round/>
                <a:headEnd/>
                <a:tailEnd/>
              </a:ln>
            </p:spPr>
            <p:txBody>
              <a:bodyPr/>
              <a:lstStyle/>
              <a:p>
                <a:endParaRPr lang="en-US" dirty="0"/>
              </a:p>
            </p:txBody>
          </p:sp>
        </p:grpSp>
      </p:grpSp>
      <p:pic>
        <p:nvPicPr>
          <p:cNvPr id="93" name="Picture 26" descr="black lead.gif"/>
          <p:cNvPicPr>
            <a:picLocks noChangeAspect="1"/>
          </p:cNvPicPr>
          <p:nvPr/>
        </p:nvPicPr>
        <p:blipFill>
          <a:blip r:embed="rId4" cstate="print"/>
          <a:srcRect/>
          <a:stretch>
            <a:fillRect/>
          </a:stretch>
        </p:blipFill>
        <p:spPr bwMode="auto">
          <a:xfrm>
            <a:off x="3212672" y="5623916"/>
            <a:ext cx="464705" cy="658346"/>
          </a:xfrm>
          <a:prstGeom prst="rect">
            <a:avLst/>
          </a:prstGeom>
          <a:noFill/>
          <a:ln w="9525">
            <a:noFill/>
            <a:miter lim="800000"/>
            <a:headEnd/>
            <a:tailEnd/>
          </a:ln>
        </p:spPr>
      </p:pic>
      <p:pic>
        <p:nvPicPr>
          <p:cNvPr id="94" name="Picture 25" descr="red lead.gif"/>
          <p:cNvPicPr>
            <a:picLocks noChangeAspect="1"/>
          </p:cNvPicPr>
          <p:nvPr/>
        </p:nvPicPr>
        <p:blipFill>
          <a:blip r:embed="rId5" cstate="print"/>
          <a:srcRect/>
          <a:stretch>
            <a:fillRect/>
          </a:stretch>
        </p:blipFill>
        <p:spPr bwMode="auto">
          <a:xfrm rot="9400368">
            <a:off x="2278424" y="5637284"/>
            <a:ext cx="626341" cy="563096"/>
          </a:xfrm>
          <a:prstGeom prst="rect">
            <a:avLst/>
          </a:prstGeom>
          <a:noFill/>
          <a:ln w="9525">
            <a:noFill/>
            <a:miter lim="800000"/>
            <a:headEnd/>
            <a:tailEnd/>
          </a:ln>
        </p:spPr>
      </p:pic>
      <p:pic>
        <p:nvPicPr>
          <p:cNvPr id="53" name="Picture 52" descr="Fluke dmm.gif"/>
          <p:cNvPicPr>
            <a:picLocks noChangeAspect="1"/>
          </p:cNvPicPr>
          <p:nvPr/>
        </p:nvPicPr>
        <p:blipFill>
          <a:blip r:embed="rId6" cstate="print"/>
          <a:stretch>
            <a:fillRect/>
          </a:stretch>
        </p:blipFill>
        <p:spPr>
          <a:xfrm>
            <a:off x="3771900" y="3550901"/>
            <a:ext cx="990600" cy="1951483"/>
          </a:xfrm>
          <a:prstGeom prst="rect">
            <a:avLst/>
          </a:prstGeom>
        </p:spPr>
      </p:pic>
      <p:pic>
        <p:nvPicPr>
          <p:cNvPr id="56" name="Picture 55" descr="Fluke dmm.gif"/>
          <p:cNvPicPr>
            <a:picLocks noChangeAspect="1"/>
          </p:cNvPicPr>
          <p:nvPr/>
        </p:nvPicPr>
        <p:blipFill>
          <a:blip r:embed="rId6" cstate="print"/>
          <a:stretch>
            <a:fillRect/>
          </a:stretch>
        </p:blipFill>
        <p:spPr>
          <a:xfrm>
            <a:off x="7229475" y="3550901"/>
            <a:ext cx="990600" cy="1951483"/>
          </a:xfrm>
          <a:prstGeom prst="rect">
            <a:avLst/>
          </a:prstGeom>
        </p:spPr>
      </p:pic>
      <p:sp>
        <p:nvSpPr>
          <p:cNvPr id="57" name="Oval 56"/>
          <p:cNvSpPr>
            <a:spLocks noChangeAspect="1"/>
          </p:cNvSpPr>
          <p:nvPr/>
        </p:nvSpPr>
        <p:spPr bwMode="auto">
          <a:xfrm>
            <a:off x="4469130" y="5108575"/>
            <a:ext cx="120650" cy="12065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58" name="Oval 57"/>
          <p:cNvSpPr>
            <a:spLocks noChangeAspect="1"/>
          </p:cNvSpPr>
          <p:nvPr/>
        </p:nvSpPr>
        <p:spPr bwMode="auto">
          <a:xfrm>
            <a:off x="7930515" y="5104765"/>
            <a:ext cx="120650" cy="12065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59" name="Oval 58"/>
          <p:cNvSpPr>
            <a:spLocks noChangeAspect="1"/>
          </p:cNvSpPr>
          <p:nvPr/>
        </p:nvSpPr>
        <p:spPr bwMode="auto">
          <a:xfrm>
            <a:off x="4469130" y="5287645"/>
            <a:ext cx="120650" cy="1206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60" name="Oval 59"/>
          <p:cNvSpPr>
            <a:spLocks noChangeAspect="1"/>
          </p:cNvSpPr>
          <p:nvPr/>
        </p:nvSpPr>
        <p:spPr bwMode="auto">
          <a:xfrm>
            <a:off x="7930515" y="5291455"/>
            <a:ext cx="120650" cy="1206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61" name="Freeform 60"/>
          <p:cNvSpPr/>
          <p:nvPr/>
        </p:nvSpPr>
        <p:spPr bwMode="auto">
          <a:xfrm>
            <a:off x="2720340" y="5170170"/>
            <a:ext cx="1809750" cy="426720"/>
          </a:xfrm>
          <a:custGeom>
            <a:avLst/>
            <a:gdLst>
              <a:gd name="connsiteX0" fmla="*/ 1809750 w 1809750"/>
              <a:gd name="connsiteY0" fmla="*/ 0 h 426720"/>
              <a:gd name="connsiteX1" fmla="*/ 979170 w 1809750"/>
              <a:gd name="connsiteY1" fmla="*/ 7620 h 426720"/>
              <a:gd name="connsiteX2" fmla="*/ 685800 w 1809750"/>
              <a:gd name="connsiteY2" fmla="*/ 38100 h 426720"/>
              <a:gd name="connsiteX3" fmla="*/ 320040 w 1809750"/>
              <a:gd name="connsiteY3" fmla="*/ 160020 h 426720"/>
              <a:gd name="connsiteX4" fmla="*/ 156210 w 1809750"/>
              <a:gd name="connsiteY4" fmla="*/ 255270 h 426720"/>
              <a:gd name="connsiteX5" fmla="*/ 26670 w 1809750"/>
              <a:gd name="connsiteY5" fmla="*/ 373380 h 426720"/>
              <a:gd name="connsiteX6" fmla="*/ 0 w 1809750"/>
              <a:gd name="connsiteY6" fmla="*/ 42672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0" h="426720">
                <a:moveTo>
                  <a:pt x="1809750" y="0"/>
                </a:moveTo>
                <a:lnTo>
                  <a:pt x="979170" y="7620"/>
                </a:lnTo>
                <a:cubicBezTo>
                  <a:pt x="791845" y="13970"/>
                  <a:pt x="795655" y="12700"/>
                  <a:pt x="685800" y="38100"/>
                </a:cubicBezTo>
                <a:cubicBezTo>
                  <a:pt x="575945" y="63500"/>
                  <a:pt x="408305" y="123825"/>
                  <a:pt x="320040" y="160020"/>
                </a:cubicBezTo>
                <a:cubicBezTo>
                  <a:pt x="231775" y="196215"/>
                  <a:pt x="205105" y="219710"/>
                  <a:pt x="156210" y="255270"/>
                </a:cubicBezTo>
                <a:cubicBezTo>
                  <a:pt x="107315" y="290830"/>
                  <a:pt x="52705" y="344805"/>
                  <a:pt x="26670" y="373380"/>
                </a:cubicBezTo>
                <a:cubicBezTo>
                  <a:pt x="635" y="401955"/>
                  <a:pt x="317" y="414337"/>
                  <a:pt x="0" y="426720"/>
                </a:cubicBezTo>
              </a:path>
            </a:pathLst>
          </a:custGeom>
          <a:noFill/>
          <a:ln w="19050" cap="flat" cmpd="sng" algn="ctr">
            <a:solidFill>
              <a:srgbClr val="C00000"/>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62" name="Freeform 61"/>
          <p:cNvSpPr/>
          <p:nvPr/>
        </p:nvSpPr>
        <p:spPr bwMode="auto">
          <a:xfrm>
            <a:off x="6252210" y="5139690"/>
            <a:ext cx="1744980" cy="518160"/>
          </a:xfrm>
          <a:custGeom>
            <a:avLst/>
            <a:gdLst>
              <a:gd name="connsiteX0" fmla="*/ 1744980 w 1744980"/>
              <a:gd name="connsiteY0" fmla="*/ 19050 h 518160"/>
              <a:gd name="connsiteX1" fmla="*/ 754380 w 1744980"/>
              <a:gd name="connsiteY1" fmla="*/ 26670 h 518160"/>
              <a:gd name="connsiteX2" fmla="*/ 354330 w 1744980"/>
              <a:gd name="connsiteY2" fmla="*/ 179070 h 518160"/>
              <a:gd name="connsiteX3" fmla="*/ 91440 w 1744980"/>
              <a:gd name="connsiteY3" fmla="*/ 400050 h 518160"/>
              <a:gd name="connsiteX4" fmla="*/ 0 w 1744980"/>
              <a:gd name="connsiteY4" fmla="*/ 518160 h 51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18160">
                <a:moveTo>
                  <a:pt x="1744980" y="19050"/>
                </a:moveTo>
                <a:cubicBezTo>
                  <a:pt x="1365567" y="9525"/>
                  <a:pt x="986155" y="0"/>
                  <a:pt x="754380" y="26670"/>
                </a:cubicBezTo>
                <a:cubicBezTo>
                  <a:pt x="522605" y="53340"/>
                  <a:pt x="464820" y="116840"/>
                  <a:pt x="354330" y="179070"/>
                </a:cubicBezTo>
                <a:cubicBezTo>
                  <a:pt x="243840" y="241300"/>
                  <a:pt x="150495" y="343535"/>
                  <a:pt x="91440" y="400050"/>
                </a:cubicBezTo>
                <a:cubicBezTo>
                  <a:pt x="32385" y="456565"/>
                  <a:pt x="16192" y="487362"/>
                  <a:pt x="0" y="518160"/>
                </a:cubicBezTo>
              </a:path>
            </a:pathLst>
          </a:custGeom>
          <a:noFill/>
          <a:ln w="19050" cap="flat" cmpd="sng" algn="ctr">
            <a:solidFill>
              <a:srgbClr val="C00000"/>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63" name="Freeform 62"/>
          <p:cNvSpPr/>
          <p:nvPr/>
        </p:nvSpPr>
        <p:spPr bwMode="auto">
          <a:xfrm>
            <a:off x="3619500" y="5349240"/>
            <a:ext cx="910590" cy="316230"/>
          </a:xfrm>
          <a:custGeom>
            <a:avLst/>
            <a:gdLst>
              <a:gd name="connsiteX0" fmla="*/ 910590 w 910590"/>
              <a:gd name="connsiteY0" fmla="*/ 0 h 316230"/>
              <a:gd name="connsiteX1" fmla="*/ 388620 w 910590"/>
              <a:gd name="connsiteY1" fmla="*/ 80010 h 316230"/>
              <a:gd name="connsiteX2" fmla="*/ 224790 w 910590"/>
              <a:gd name="connsiteY2" fmla="*/ 144780 h 316230"/>
              <a:gd name="connsiteX3" fmla="*/ 0 w 910590"/>
              <a:gd name="connsiteY3" fmla="*/ 316230 h 316230"/>
            </a:gdLst>
            <a:ahLst/>
            <a:cxnLst>
              <a:cxn ang="0">
                <a:pos x="connsiteX0" y="connsiteY0"/>
              </a:cxn>
              <a:cxn ang="0">
                <a:pos x="connsiteX1" y="connsiteY1"/>
              </a:cxn>
              <a:cxn ang="0">
                <a:pos x="connsiteX2" y="connsiteY2"/>
              </a:cxn>
              <a:cxn ang="0">
                <a:pos x="connsiteX3" y="connsiteY3"/>
              </a:cxn>
            </a:cxnLst>
            <a:rect l="l" t="t" r="r" b="b"/>
            <a:pathLst>
              <a:path w="910590" h="316230">
                <a:moveTo>
                  <a:pt x="910590" y="0"/>
                </a:moveTo>
                <a:cubicBezTo>
                  <a:pt x="706755" y="27940"/>
                  <a:pt x="502920" y="55880"/>
                  <a:pt x="388620" y="80010"/>
                </a:cubicBezTo>
                <a:cubicBezTo>
                  <a:pt x="274320" y="104140"/>
                  <a:pt x="289560" y="105410"/>
                  <a:pt x="224790" y="144780"/>
                </a:cubicBezTo>
                <a:cubicBezTo>
                  <a:pt x="160020" y="184150"/>
                  <a:pt x="80010" y="250190"/>
                  <a:pt x="0" y="316230"/>
                </a:cubicBezTo>
              </a:path>
            </a:pathLst>
          </a:custGeom>
          <a:noFill/>
          <a:ln w="1905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80" name="Freeform 79"/>
          <p:cNvSpPr/>
          <p:nvPr/>
        </p:nvSpPr>
        <p:spPr bwMode="auto">
          <a:xfrm>
            <a:off x="7014210" y="5349240"/>
            <a:ext cx="982980" cy="320040"/>
          </a:xfrm>
          <a:custGeom>
            <a:avLst/>
            <a:gdLst>
              <a:gd name="connsiteX0" fmla="*/ 982980 w 982980"/>
              <a:gd name="connsiteY0" fmla="*/ 0 h 320040"/>
              <a:gd name="connsiteX1" fmla="*/ 617220 w 982980"/>
              <a:gd name="connsiteY1" fmla="*/ 38100 h 320040"/>
              <a:gd name="connsiteX2" fmla="*/ 346710 w 982980"/>
              <a:gd name="connsiteY2" fmla="*/ 121920 h 320040"/>
              <a:gd name="connsiteX3" fmla="*/ 0 w 982980"/>
              <a:gd name="connsiteY3" fmla="*/ 320040 h 320040"/>
            </a:gdLst>
            <a:ahLst/>
            <a:cxnLst>
              <a:cxn ang="0">
                <a:pos x="connsiteX0" y="connsiteY0"/>
              </a:cxn>
              <a:cxn ang="0">
                <a:pos x="connsiteX1" y="connsiteY1"/>
              </a:cxn>
              <a:cxn ang="0">
                <a:pos x="connsiteX2" y="connsiteY2"/>
              </a:cxn>
              <a:cxn ang="0">
                <a:pos x="connsiteX3" y="connsiteY3"/>
              </a:cxn>
            </a:cxnLst>
            <a:rect l="l" t="t" r="r" b="b"/>
            <a:pathLst>
              <a:path w="982980" h="320040">
                <a:moveTo>
                  <a:pt x="982980" y="0"/>
                </a:moveTo>
                <a:cubicBezTo>
                  <a:pt x="853122" y="8890"/>
                  <a:pt x="723265" y="17780"/>
                  <a:pt x="617220" y="38100"/>
                </a:cubicBezTo>
                <a:cubicBezTo>
                  <a:pt x="511175" y="58420"/>
                  <a:pt x="449580" y="74930"/>
                  <a:pt x="346710" y="121920"/>
                </a:cubicBezTo>
                <a:cubicBezTo>
                  <a:pt x="243840" y="168910"/>
                  <a:pt x="121920" y="244475"/>
                  <a:pt x="0" y="320040"/>
                </a:cubicBezTo>
              </a:path>
            </a:pathLst>
          </a:custGeom>
          <a:noFill/>
          <a:ln w="1905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82" name="Rectangle 4"/>
          <p:cNvSpPr>
            <a:spLocks noChangeArrowheads="1"/>
          </p:cNvSpPr>
          <p:nvPr/>
        </p:nvSpPr>
        <p:spPr bwMode="auto">
          <a:xfrm>
            <a:off x="3933009" y="3759200"/>
            <a:ext cx="680266" cy="307669"/>
          </a:xfrm>
          <a:prstGeom prst="rect">
            <a:avLst/>
          </a:prstGeom>
          <a:solidFill>
            <a:srgbClr val="85B592"/>
          </a:solidFill>
          <a:ln w="9525">
            <a:noFill/>
            <a:miter lim="800000"/>
            <a:headEnd/>
            <a:tailEnd/>
          </a:ln>
        </p:spPr>
        <p:txBody>
          <a:bodyPr wrap="none" anchor="ctr"/>
          <a:lstStyle/>
          <a:p>
            <a:pPr>
              <a:spcBef>
                <a:spcPct val="0"/>
              </a:spcBef>
              <a:buFontTx/>
              <a:buNone/>
            </a:pPr>
            <a:endParaRPr lang="en-US" i="0" dirty="0">
              <a:solidFill>
                <a:schemeClr val="tx1"/>
              </a:solidFill>
              <a:latin typeface="Monotype Corsiva" pitchFamily="66" charset="0"/>
              <a:cs typeface="Arial" pitchFamily="34" charset="0"/>
            </a:endParaRPr>
          </a:p>
        </p:txBody>
      </p:sp>
      <p:sp>
        <p:nvSpPr>
          <p:cNvPr id="83" name="Text Box 34"/>
          <p:cNvSpPr txBox="1">
            <a:spLocks noChangeArrowheads="1"/>
          </p:cNvSpPr>
          <p:nvPr/>
        </p:nvSpPr>
        <p:spPr bwMode="auto">
          <a:xfrm>
            <a:off x="3908428" y="3660632"/>
            <a:ext cx="723900" cy="430887"/>
          </a:xfrm>
          <a:prstGeom prst="rect">
            <a:avLst/>
          </a:prstGeom>
          <a:noFill/>
          <a:ln w="9525">
            <a:noFill/>
            <a:miter lim="800000"/>
            <a:headEnd/>
            <a:tailEnd/>
          </a:ln>
        </p:spPr>
        <p:txBody>
          <a:bodyPr wrap="square" tIns="91440" bIns="91440">
            <a:spAutoFit/>
          </a:bodyPr>
          <a:lstStyle/>
          <a:p>
            <a:pPr algn="ctr">
              <a:buFontTx/>
              <a:buNone/>
            </a:pPr>
            <a:r>
              <a:rPr lang="en-US" sz="1600" dirty="0">
                <a:solidFill>
                  <a:srgbClr val="000050"/>
                </a:solidFill>
                <a:latin typeface="Ericsson GA628" pitchFamily="1" charset="0"/>
              </a:rPr>
              <a:t>0L</a:t>
            </a:r>
            <a:endParaRPr lang="en-US" sz="1600" i="0" dirty="0">
              <a:solidFill>
                <a:srgbClr val="000050"/>
              </a:solidFill>
              <a:latin typeface="Ericsson GA628" pitchFamily="1" charset="0"/>
            </a:endParaRPr>
          </a:p>
        </p:txBody>
      </p:sp>
      <p:sp>
        <p:nvSpPr>
          <p:cNvPr id="84" name="Rectangle 4"/>
          <p:cNvSpPr>
            <a:spLocks noChangeArrowheads="1"/>
          </p:cNvSpPr>
          <p:nvPr/>
        </p:nvSpPr>
        <p:spPr bwMode="auto">
          <a:xfrm>
            <a:off x="7400109" y="3759200"/>
            <a:ext cx="680266" cy="307669"/>
          </a:xfrm>
          <a:prstGeom prst="rect">
            <a:avLst/>
          </a:prstGeom>
          <a:solidFill>
            <a:srgbClr val="85B592"/>
          </a:solidFill>
          <a:ln w="9525">
            <a:noFill/>
            <a:miter lim="800000"/>
            <a:headEnd/>
            <a:tailEnd/>
          </a:ln>
        </p:spPr>
        <p:txBody>
          <a:bodyPr wrap="none" anchor="ctr"/>
          <a:lstStyle/>
          <a:p>
            <a:pPr>
              <a:spcBef>
                <a:spcPct val="0"/>
              </a:spcBef>
              <a:buFontTx/>
              <a:buNone/>
            </a:pPr>
            <a:endParaRPr lang="en-US" i="0" dirty="0">
              <a:solidFill>
                <a:schemeClr val="tx1"/>
              </a:solidFill>
              <a:latin typeface="Monotype Corsiva" pitchFamily="66" charset="0"/>
              <a:cs typeface="Arial" pitchFamily="34" charset="0"/>
            </a:endParaRPr>
          </a:p>
        </p:txBody>
      </p:sp>
      <p:sp>
        <p:nvSpPr>
          <p:cNvPr id="95" name="Text Box 34"/>
          <p:cNvSpPr txBox="1">
            <a:spLocks noChangeArrowheads="1"/>
          </p:cNvSpPr>
          <p:nvPr/>
        </p:nvSpPr>
        <p:spPr bwMode="auto">
          <a:xfrm>
            <a:off x="7375528" y="3660632"/>
            <a:ext cx="723900" cy="430887"/>
          </a:xfrm>
          <a:prstGeom prst="rect">
            <a:avLst/>
          </a:prstGeom>
          <a:noFill/>
          <a:ln w="9525">
            <a:noFill/>
            <a:miter lim="800000"/>
            <a:headEnd/>
            <a:tailEnd/>
          </a:ln>
        </p:spPr>
        <p:txBody>
          <a:bodyPr wrap="square" tIns="91440" bIns="91440">
            <a:spAutoFit/>
          </a:bodyPr>
          <a:lstStyle/>
          <a:p>
            <a:pPr algn="ctr">
              <a:buFontTx/>
              <a:buNone/>
            </a:pPr>
            <a:r>
              <a:rPr lang="en-US" sz="1600" dirty="0">
                <a:solidFill>
                  <a:srgbClr val="000050"/>
                </a:solidFill>
                <a:latin typeface="Ericsson GA628" pitchFamily="1" charset="0"/>
              </a:rPr>
              <a:t>0.5v</a:t>
            </a:r>
            <a:endParaRPr lang="en-US" sz="1600" i="0" dirty="0">
              <a:solidFill>
                <a:srgbClr val="000050"/>
              </a:solidFill>
              <a:latin typeface="Ericsson GA628" pitchFamily="1" charset="0"/>
            </a:endParaRPr>
          </a:p>
        </p:txBody>
      </p:sp>
      <p:sp>
        <p:nvSpPr>
          <p:cNvPr id="46" name="TextBox 45"/>
          <p:cNvSpPr txBox="1"/>
          <p:nvPr/>
        </p:nvSpPr>
        <p:spPr>
          <a:xfrm>
            <a:off x="4705165" y="4950040"/>
            <a:ext cx="284086" cy="400110"/>
          </a:xfrm>
          <a:prstGeom prst="rect">
            <a:avLst/>
          </a:prstGeom>
          <a:noFill/>
        </p:spPr>
        <p:txBody>
          <a:bodyPr wrap="square" rtlCol="0">
            <a:spAutoFit/>
          </a:bodyPr>
          <a:lstStyle/>
          <a:p>
            <a:pPr algn="ctr">
              <a:buNone/>
            </a:pPr>
            <a:r>
              <a:rPr lang="en-US" sz="2000" dirty="0">
                <a:solidFill>
                  <a:srgbClr val="FF0000"/>
                </a:solidFill>
                <a:latin typeface="Arial" pitchFamily="34" charset="0"/>
                <a:cs typeface="Arial" pitchFamily="34" charset="0"/>
              </a:rPr>
              <a:t>+</a:t>
            </a:r>
          </a:p>
        </p:txBody>
      </p:sp>
      <p:sp>
        <p:nvSpPr>
          <p:cNvPr id="47" name="TextBox 46"/>
          <p:cNvSpPr txBox="1"/>
          <p:nvPr/>
        </p:nvSpPr>
        <p:spPr>
          <a:xfrm>
            <a:off x="8227380" y="4950040"/>
            <a:ext cx="284086" cy="400110"/>
          </a:xfrm>
          <a:prstGeom prst="rect">
            <a:avLst/>
          </a:prstGeom>
          <a:noFill/>
        </p:spPr>
        <p:txBody>
          <a:bodyPr wrap="square" rtlCol="0">
            <a:spAutoFit/>
          </a:bodyPr>
          <a:lstStyle/>
          <a:p>
            <a:pPr algn="ctr">
              <a:buNone/>
            </a:pPr>
            <a:r>
              <a:rPr lang="en-US" sz="2000" dirty="0">
                <a:solidFill>
                  <a:srgbClr val="FF0000"/>
                </a:solidFill>
                <a:latin typeface="Arial" pitchFamily="34" charset="0"/>
                <a:cs typeface="Arial" pitchFamily="34" charset="0"/>
              </a:rPr>
              <a:t>+</a:t>
            </a:r>
          </a:p>
        </p:txBody>
      </p:sp>
      <p:sp>
        <p:nvSpPr>
          <p:cNvPr id="48" name="TextBox 47"/>
          <p:cNvSpPr txBox="1"/>
          <p:nvPr/>
        </p:nvSpPr>
        <p:spPr>
          <a:xfrm>
            <a:off x="4706644" y="5111315"/>
            <a:ext cx="284086" cy="400110"/>
          </a:xfrm>
          <a:prstGeom prst="rect">
            <a:avLst/>
          </a:prstGeom>
          <a:noFill/>
        </p:spPr>
        <p:txBody>
          <a:bodyPr wrap="square" rtlCol="0">
            <a:spAutoFit/>
          </a:bodyPr>
          <a:lstStyle/>
          <a:p>
            <a:pPr algn="ctr">
              <a:buNone/>
            </a:pPr>
            <a:r>
              <a:rPr lang="en-US" sz="2000" dirty="0">
                <a:latin typeface="Arial" pitchFamily="34" charset="0"/>
                <a:cs typeface="Arial" pitchFamily="34" charset="0"/>
              </a:rPr>
              <a:t>-</a:t>
            </a:r>
          </a:p>
        </p:txBody>
      </p:sp>
      <p:sp>
        <p:nvSpPr>
          <p:cNvPr id="49" name="TextBox 48"/>
          <p:cNvSpPr txBox="1"/>
          <p:nvPr/>
        </p:nvSpPr>
        <p:spPr>
          <a:xfrm>
            <a:off x="8227380" y="5111315"/>
            <a:ext cx="284086" cy="400110"/>
          </a:xfrm>
          <a:prstGeom prst="rect">
            <a:avLst/>
          </a:prstGeom>
          <a:noFill/>
        </p:spPr>
        <p:txBody>
          <a:bodyPr wrap="square" rtlCol="0">
            <a:spAutoFit/>
          </a:bodyPr>
          <a:lstStyle/>
          <a:p>
            <a:pPr algn="ctr">
              <a:buNone/>
            </a:pPr>
            <a:r>
              <a:rPr lang="en-US" sz="2000" dirty="0">
                <a:latin typeface="Arial" pitchFamily="34" charset="0"/>
                <a:cs typeface="Arial" pitchFamily="34" charset="0"/>
              </a:rPr>
              <a:t>-</a:t>
            </a:r>
          </a:p>
        </p:txBody>
      </p:sp>
      <p:grpSp>
        <p:nvGrpSpPr>
          <p:cNvPr id="50" name="Group 9"/>
          <p:cNvGrpSpPr>
            <a:grpSpLocks noChangeAspect="1"/>
          </p:cNvGrpSpPr>
          <p:nvPr/>
        </p:nvGrpSpPr>
        <p:grpSpPr>
          <a:xfrm>
            <a:off x="986701" y="27052"/>
            <a:ext cx="1030020" cy="841248"/>
            <a:chOff x="771391" y="2622550"/>
            <a:chExt cx="2029252" cy="1657350"/>
          </a:xfrm>
        </p:grpSpPr>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391" y="3079552"/>
              <a:ext cx="2029252" cy="743344"/>
            </a:xfrm>
            <a:prstGeom prst="rect">
              <a:avLst/>
            </a:prstGeom>
          </p:spPr>
        </p:pic>
        <p:sp>
          <p:nvSpPr>
            <p:cNvPr id="52" name="&quot;No&quot; Symbol 51"/>
            <p:cNvSpPr>
              <a:spLocks noChangeAspect="1"/>
            </p:cNvSpPr>
            <p:nvPr/>
          </p:nvSpPr>
          <p:spPr bwMode="auto">
            <a:xfrm>
              <a:off x="955874" y="2622550"/>
              <a:ext cx="1660288" cy="165735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3081" y="3519780"/>
            <a:ext cx="1372507" cy="1407600"/>
          </a:xfrm>
          <a:prstGeom prst="rect">
            <a:avLst/>
          </a:prstGeom>
        </p:spPr>
      </p:pic>
      <p:pic>
        <p:nvPicPr>
          <p:cNvPr id="55" name="Picture 5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8961" y="3791739"/>
            <a:ext cx="1094053" cy="1011999"/>
          </a:xfrm>
          <a:prstGeom prst="rect">
            <a:avLst/>
          </a:prstGeom>
        </p:spPr>
      </p:pic>
    </p:spTree>
    <p:extLst>
      <p:ext uri="{BB962C8B-B14F-4D97-AF65-F5344CB8AC3E}">
        <p14:creationId xmlns:p14="http://schemas.microsoft.com/office/powerpoint/2010/main" val="204688169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Relay</a:t>
            </a:r>
          </a:p>
        </p:txBody>
      </p:sp>
      <p:grpSp>
        <p:nvGrpSpPr>
          <p:cNvPr id="4" name="Group 3"/>
          <p:cNvGrpSpPr>
            <a:grpSpLocks noChangeAspect="1"/>
          </p:cNvGrpSpPr>
          <p:nvPr/>
        </p:nvGrpSpPr>
        <p:grpSpPr>
          <a:xfrm>
            <a:off x="64956" y="38100"/>
            <a:ext cx="841247" cy="841248"/>
            <a:chOff x="143018" y="1590818"/>
            <a:chExt cx="2285714" cy="2285714"/>
          </a:xfrm>
        </p:grpSpPr>
        <p:pic>
          <p:nvPicPr>
            <p:cNvPr id="5"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143018" y="1590818"/>
              <a:ext cx="2285714" cy="2285714"/>
            </a:xfrm>
            <a:prstGeom prst="rect">
              <a:avLst/>
            </a:prstGeom>
            <a:noFill/>
          </p:spPr>
        </p:pic>
        <p:sp>
          <p:nvSpPr>
            <p:cNvPr id="6" name="&quot;No&quot; Symbol 5"/>
            <p:cNvSpPr>
              <a:spLocks noChangeAspect="1"/>
            </p:cNvSpPr>
            <p:nvPr/>
          </p:nvSpPr>
          <p:spPr bwMode="auto">
            <a:xfrm>
              <a:off x="158405" y="1599162"/>
              <a:ext cx="2152650" cy="214884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539" y="287177"/>
            <a:ext cx="1030020" cy="377311"/>
          </a:xfrm>
          <a:prstGeom prst="rect">
            <a:avLst/>
          </a:prstGeom>
        </p:spPr>
      </p:pic>
      <p:sp>
        <p:nvSpPr>
          <p:cNvPr id="12" name="&quot;No&quot; Symbol 11"/>
          <p:cNvSpPr>
            <a:spLocks noChangeAspect="1"/>
          </p:cNvSpPr>
          <p:nvPr/>
        </p:nvSpPr>
        <p:spPr bwMode="auto">
          <a:xfrm>
            <a:off x="1074180" y="55209"/>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
        <p:nvSpPr>
          <p:cNvPr id="3" name="Content Placeholder 2"/>
          <p:cNvSpPr>
            <a:spLocks noGrp="1"/>
          </p:cNvSpPr>
          <p:nvPr>
            <p:ph idx="1"/>
          </p:nvPr>
        </p:nvSpPr>
        <p:spPr>
          <a:xfrm>
            <a:off x="152401" y="1081088"/>
            <a:ext cx="5184296" cy="5280383"/>
          </a:xfrm>
        </p:spPr>
        <p:txBody>
          <a:bodyPr/>
          <a:lstStyle/>
          <a:p>
            <a:pPr>
              <a:buNone/>
            </a:pPr>
            <a:r>
              <a:rPr lang="en-US" sz="2800" u="sng" dirty="0"/>
              <a:t>What is it?</a:t>
            </a:r>
          </a:p>
          <a:p>
            <a:r>
              <a:rPr lang="en-US" dirty="0"/>
              <a:t>  Control  Relay.</a:t>
            </a:r>
          </a:p>
          <a:p>
            <a:pPr>
              <a:buNone/>
            </a:pPr>
            <a:endParaRPr lang="en-US" sz="2800" u="sng" dirty="0"/>
          </a:p>
          <a:p>
            <a:pPr>
              <a:buNone/>
            </a:pPr>
            <a:r>
              <a:rPr lang="en-US" sz="2800" u="sng" dirty="0"/>
              <a:t>What is its purpose?</a:t>
            </a:r>
          </a:p>
          <a:p>
            <a:r>
              <a:rPr lang="en-US" dirty="0"/>
              <a:t>  Switch a lower power signal to a higher power signal, used in logic circuits to interlock signals.</a:t>
            </a:r>
          </a:p>
          <a:p>
            <a:endParaRPr lang="en-US" sz="1800" dirty="0"/>
          </a:p>
          <a:p>
            <a:pPr>
              <a:buNone/>
            </a:pPr>
            <a:r>
              <a:rPr lang="en-US" sz="2800" u="sng" dirty="0"/>
              <a:t>How do I check it?</a:t>
            </a:r>
          </a:p>
          <a:p>
            <a:r>
              <a:rPr lang="en-US" dirty="0"/>
              <a:t>   </a:t>
            </a:r>
            <a:r>
              <a:rPr lang="en-US" sz="2000" dirty="0"/>
              <a:t>Visual check for arcing on contacts, Multimeter set to resistance, check for continuity on coil and normally closed contacts, open on normally open circuits.</a:t>
            </a:r>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6696" y="2191740"/>
            <a:ext cx="3807305" cy="2768949"/>
          </a:xfrm>
          <a:prstGeom prst="rect">
            <a:avLst/>
          </a:prstGeom>
        </p:spPr>
      </p:pic>
    </p:spTree>
    <p:extLst>
      <p:ext uri="{BB962C8B-B14F-4D97-AF65-F5344CB8AC3E}">
        <p14:creationId xmlns:p14="http://schemas.microsoft.com/office/powerpoint/2010/main" val="27928993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Contactor</a:t>
            </a:r>
          </a:p>
        </p:txBody>
      </p:sp>
      <p:grpSp>
        <p:nvGrpSpPr>
          <p:cNvPr id="4" name="Group 3"/>
          <p:cNvGrpSpPr>
            <a:grpSpLocks noChangeAspect="1"/>
          </p:cNvGrpSpPr>
          <p:nvPr/>
        </p:nvGrpSpPr>
        <p:grpSpPr>
          <a:xfrm>
            <a:off x="64956" y="38100"/>
            <a:ext cx="841247" cy="841248"/>
            <a:chOff x="143018" y="1590818"/>
            <a:chExt cx="2285714" cy="2285714"/>
          </a:xfrm>
        </p:grpSpPr>
        <p:pic>
          <p:nvPicPr>
            <p:cNvPr id="5"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143018" y="1590818"/>
              <a:ext cx="2285714" cy="2285714"/>
            </a:xfrm>
            <a:prstGeom prst="rect">
              <a:avLst/>
            </a:prstGeom>
            <a:noFill/>
          </p:spPr>
        </p:pic>
        <p:sp>
          <p:nvSpPr>
            <p:cNvPr id="6" name="&quot;No&quot; Symbol 5"/>
            <p:cNvSpPr>
              <a:spLocks noChangeAspect="1"/>
            </p:cNvSpPr>
            <p:nvPr/>
          </p:nvSpPr>
          <p:spPr bwMode="auto">
            <a:xfrm>
              <a:off x="158405" y="1599162"/>
              <a:ext cx="2152650" cy="214884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539" y="287177"/>
            <a:ext cx="1030020" cy="377311"/>
          </a:xfrm>
          <a:prstGeom prst="rect">
            <a:avLst/>
          </a:prstGeom>
        </p:spPr>
      </p:pic>
      <p:sp>
        <p:nvSpPr>
          <p:cNvPr id="12" name="&quot;No&quot; Symbol 11"/>
          <p:cNvSpPr>
            <a:spLocks noChangeAspect="1"/>
          </p:cNvSpPr>
          <p:nvPr/>
        </p:nvSpPr>
        <p:spPr bwMode="auto">
          <a:xfrm>
            <a:off x="1074180" y="55209"/>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
        <p:nvSpPr>
          <p:cNvPr id="3" name="Content Placeholder 2"/>
          <p:cNvSpPr>
            <a:spLocks noGrp="1"/>
          </p:cNvSpPr>
          <p:nvPr>
            <p:ph idx="1"/>
          </p:nvPr>
        </p:nvSpPr>
        <p:spPr>
          <a:xfrm>
            <a:off x="152401" y="1081088"/>
            <a:ext cx="5184296" cy="5280383"/>
          </a:xfrm>
        </p:spPr>
        <p:txBody>
          <a:bodyPr/>
          <a:lstStyle/>
          <a:p>
            <a:pPr>
              <a:buNone/>
            </a:pPr>
            <a:r>
              <a:rPr lang="en-US" sz="2800" u="sng" dirty="0"/>
              <a:t>What is it?</a:t>
            </a:r>
          </a:p>
          <a:p>
            <a:r>
              <a:rPr lang="en-US" dirty="0"/>
              <a:t>  Contactor.</a:t>
            </a:r>
          </a:p>
          <a:p>
            <a:pPr>
              <a:buNone/>
            </a:pPr>
            <a:endParaRPr lang="en-US" sz="2800" u="sng" dirty="0"/>
          </a:p>
          <a:p>
            <a:pPr>
              <a:buNone/>
            </a:pPr>
            <a:r>
              <a:rPr lang="en-US" sz="2800" u="sng" dirty="0"/>
              <a:t>What is its purpose?</a:t>
            </a:r>
          </a:p>
          <a:p>
            <a:r>
              <a:rPr lang="en-US" dirty="0"/>
              <a:t>  Switch power to a motor or other circuit.</a:t>
            </a:r>
          </a:p>
          <a:p>
            <a:endParaRPr lang="en-US" sz="1800" dirty="0"/>
          </a:p>
          <a:p>
            <a:pPr>
              <a:buNone/>
            </a:pPr>
            <a:r>
              <a:rPr lang="en-US" sz="2800" u="sng" dirty="0"/>
              <a:t>How do I check it?</a:t>
            </a:r>
          </a:p>
          <a:p>
            <a:r>
              <a:rPr lang="en-US" dirty="0"/>
              <a:t>   </a:t>
            </a:r>
            <a:r>
              <a:rPr lang="en-US" sz="2000" dirty="0"/>
              <a:t>Visual check for arcing on contacts, Multimeter set to resistance, check for continuity on coil and normally closed contacts, open on normally open circuits.</a:t>
            </a:r>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6416" y="2191740"/>
            <a:ext cx="3167583" cy="3469681"/>
          </a:xfrm>
          <a:prstGeom prst="rect">
            <a:avLst/>
          </a:prstGeom>
        </p:spPr>
      </p:pic>
    </p:spTree>
    <p:extLst>
      <p:ext uri="{BB962C8B-B14F-4D97-AF65-F5344CB8AC3E}">
        <p14:creationId xmlns:p14="http://schemas.microsoft.com/office/powerpoint/2010/main" val="384362477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Overload Relay</a:t>
            </a:r>
          </a:p>
        </p:txBody>
      </p:sp>
      <p:grpSp>
        <p:nvGrpSpPr>
          <p:cNvPr id="4" name="Group 3"/>
          <p:cNvGrpSpPr>
            <a:grpSpLocks noChangeAspect="1"/>
          </p:cNvGrpSpPr>
          <p:nvPr/>
        </p:nvGrpSpPr>
        <p:grpSpPr>
          <a:xfrm>
            <a:off x="64956" y="38100"/>
            <a:ext cx="841247" cy="841248"/>
            <a:chOff x="143018" y="1590818"/>
            <a:chExt cx="2285714" cy="2285714"/>
          </a:xfrm>
        </p:grpSpPr>
        <p:pic>
          <p:nvPicPr>
            <p:cNvPr id="5"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143018" y="1590818"/>
              <a:ext cx="2285714" cy="2285714"/>
            </a:xfrm>
            <a:prstGeom prst="rect">
              <a:avLst/>
            </a:prstGeom>
            <a:noFill/>
          </p:spPr>
        </p:pic>
        <p:sp>
          <p:nvSpPr>
            <p:cNvPr id="6" name="&quot;No&quot; Symbol 5"/>
            <p:cNvSpPr>
              <a:spLocks noChangeAspect="1"/>
            </p:cNvSpPr>
            <p:nvPr/>
          </p:nvSpPr>
          <p:spPr bwMode="auto">
            <a:xfrm>
              <a:off x="158405" y="1599162"/>
              <a:ext cx="2152650" cy="214884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539" y="287177"/>
            <a:ext cx="1030020" cy="377311"/>
          </a:xfrm>
          <a:prstGeom prst="rect">
            <a:avLst/>
          </a:prstGeom>
        </p:spPr>
      </p:pic>
      <p:sp>
        <p:nvSpPr>
          <p:cNvPr id="12" name="&quot;No&quot; Symbol 11"/>
          <p:cNvSpPr>
            <a:spLocks noChangeAspect="1"/>
          </p:cNvSpPr>
          <p:nvPr/>
        </p:nvSpPr>
        <p:spPr bwMode="auto">
          <a:xfrm>
            <a:off x="1074180" y="55209"/>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
        <p:nvSpPr>
          <p:cNvPr id="3" name="Content Placeholder 2"/>
          <p:cNvSpPr>
            <a:spLocks noGrp="1"/>
          </p:cNvSpPr>
          <p:nvPr>
            <p:ph idx="1"/>
          </p:nvPr>
        </p:nvSpPr>
        <p:spPr>
          <a:xfrm>
            <a:off x="152401" y="1081088"/>
            <a:ext cx="5184296" cy="5280383"/>
          </a:xfrm>
        </p:spPr>
        <p:txBody>
          <a:bodyPr/>
          <a:lstStyle/>
          <a:p>
            <a:pPr>
              <a:buNone/>
            </a:pPr>
            <a:r>
              <a:rPr lang="en-US" sz="2800" u="sng" dirty="0"/>
              <a:t>What is it?</a:t>
            </a:r>
          </a:p>
          <a:p>
            <a:r>
              <a:rPr lang="en-US" dirty="0"/>
              <a:t>  Overload Relay.</a:t>
            </a:r>
          </a:p>
          <a:p>
            <a:pPr>
              <a:buNone/>
            </a:pPr>
            <a:endParaRPr lang="en-US" sz="2800" u="sng" dirty="0"/>
          </a:p>
          <a:p>
            <a:pPr>
              <a:buNone/>
            </a:pPr>
            <a:r>
              <a:rPr lang="en-US" sz="2800" u="sng" dirty="0"/>
              <a:t>What is its purpose?</a:t>
            </a:r>
          </a:p>
          <a:p>
            <a:r>
              <a:rPr lang="en-US" dirty="0"/>
              <a:t>  Protect motor from excessive current. Thermal bi-metallic strip that opens a contact when it heats up.</a:t>
            </a:r>
          </a:p>
          <a:p>
            <a:endParaRPr lang="en-US" sz="1800" dirty="0"/>
          </a:p>
          <a:p>
            <a:pPr>
              <a:buNone/>
            </a:pPr>
            <a:r>
              <a:rPr lang="en-US" sz="2800" u="sng" dirty="0"/>
              <a:t>How do I check it?</a:t>
            </a:r>
          </a:p>
          <a:p>
            <a:r>
              <a:rPr lang="en-US" sz="2000" dirty="0"/>
              <a:t> Multimeter set to resistance, check for continuity on normally closed contacts, and continuity on main power circuit.</a:t>
            </a:r>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8150" y="1248236"/>
            <a:ext cx="3485850" cy="5113235"/>
          </a:xfrm>
          <a:prstGeom prst="rect">
            <a:avLst/>
          </a:prstGeom>
        </p:spPr>
      </p:pic>
    </p:spTree>
    <p:extLst>
      <p:ext uri="{BB962C8B-B14F-4D97-AF65-F5344CB8AC3E}">
        <p14:creationId xmlns:p14="http://schemas.microsoft.com/office/powerpoint/2010/main" val="4176383089"/>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Motor</a:t>
            </a:r>
          </a:p>
        </p:txBody>
      </p:sp>
      <p:grpSp>
        <p:nvGrpSpPr>
          <p:cNvPr id="4" name="Group 3"/>
          <p:cNvGrpSpPr>
            <a:grpSpLocks noChangeAspect="1"/>
          </p:cNvGrpSpPr>
          <p:nvPr/>
        </p:nvGrpSpPr>
        <p:grpSpPr>
          <a:xfrm>
            <a:off x="64956" y="38100"/>
            <a:ext cx="841247" cy="841248"/>
            <a:chOff x="143018" y="1590818"/>
            <a:chExt cx="2285714" cy="2285714"/>
          </a:xfrm>
        </p:grpSpPr>
        <p:pic>
          <p:nvPicPr>
            <p:cNvPr id="5"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143018" y="1590818"/>
              <a:ext cx="2285714" cy="2285714"/>
            </a:xfrm>
            <a:prstGeom prst="rect">
              <a:avLst/>
            </a:prstGeom>
            <a:noFill/>
          </p:spPr>
        </p:pic>
        <p:sp>
          <p:nvSpPr>
            <p:cNvPr id="6" name="&quot;No&quot; Symbol 5"/>
            <p:cNvSpPr>
              <a:spLocks noChangeAspect="1"/>
            </p:cNvSpPr>
            <p:nvPr/>
          </p:nvSpPr>
          <p:spPr bwMode="auto">
            <a:xfrm>
              <a:off x="158405" y="1599162"/>
              <a:ext cx="2152650" cy="214884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539" y="287177"/>
            <a:ext cx="1030020" cy="377311"/>
          </a:xfrm>
          <a:prstGeom prst="rect">
            <a:avLst/>
          </a:prstGeom>
        </p:spPr>
      </p:pic>
      <p:sp>
        <p:nvSpPr>
          <p:cNvPr id="12" name="&quot;No&quot; Symbol 11"/>
          <p:cNvSpPr>
            <a:spLocks noChangeAspect="1"/>
          </p:cNvSpPr>
          <p:nvPr/>
        </p:nvSpPr>
        <p:spPr bwMode="auto">
          <a:xfrm>
            <a:off x="1074180" y="55209"/>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
        <p:nvSpPr>
          <p:cNvPr id="3" name="Content Placeholder 2"/>
          <p:cNvSpPr>
            <a:spLocks noGrp="1"/>
          </p:cNvSpPr>
          <p:nvPr>
            <p:ph idx="1"/>
          </p:nvPr>
        </p:nvSpPr>
        <p:spPr>
          <a:xfrm>
            <a:off x="207699" y="1248237"/>
            <a:ext cx="5184296" cy="5280383"/>
          </a:xfrm>
        </p:spPr>
        <p:txBody>
          <a:bodyPr/>
          <a:lstStyle/>
          <a:p>
            <a:pPr>
              <a:buNone/>
            </a:pPr>
            <a:r>
              <a:rPr lang="en-US" sz="2800" u="sng" dirty="0"/>
              <a:t>What is it?</a:t>
            </a:r>
          </a:p>
          <a:p>
            <a:r>
              <a:rPr lang="en-US" dirty="0"/>
              <a:t>  24vdc Motor.</a:t>
            </a:r>
          </a:p>
          <a:p>
            <a:pPr>
              <a:buNone/>
            </a:pPr>
            <a:endParaRPr lang="en-US" sz="2800" u="sng" dirty="0"/>
          </a:p>
          <a:p>
            <a:pPr>
              <a:buNone/>
            </a:pPr>
            <a:r>
              <a:rPr lang="en-US" sz="2800" u="sng" dirty="0"/>
              <a:t>What is its purpose?</a:t>
            </a:r>
          </a:p>
          <a:p>
            <a:r>
              <a:rPr lang="en-US" dirty="0"/>
              <a:t>  Operate the rollers to push the cable out or reel it into the bin.</a:t>
            </a:r>
          </a:p>
          <a:p>
            <a:endParaRPr lang="en-US" sz="1800" dirty="0"/>
          </a:p>
          <a:p>
            <a:pPr>
              <a:buNone/>
            </a:pPr>
            <a:r>
              <a:rPr lang="en-US" sz="2800" u="sng" dirty="0"/>
              <a:t>How do I check it?</a:t>
            </a:r>
          </a:p>
          <a:p>
            <a:r>
              <a:rPr lang="en-US" sz="2000" dirty="0"/>
              <a:t> Check for continuity in the windings of the motor (Orange &amp; Black Wires). Check for free movement of the motor shaft.</a:t>
            </a:r>
          </a:p>
          <a:p>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8150" y="1060713"/>
            <a:ext cx="3485850" cy="4354096"/>
          </a:xfrm>
          <a:prstGeom prst="rect">
            <a:avLst/>
          </a:prstGeom>
        </p:spPr>
      </p:pic>
    </p:spTree>
    <p:extLst>
      <p:ext uri="{BB962C8B-B14F-4D97-AF65-F5344CB8AC3E}">
        <p14:creationId xmlns:p14="http://schemas.microsoft.com/office/powerpoint/2010/main" val="232410709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Gear Box</a:t>
            </a:r>
          </a:p>
        </p:txBody>
      </p:sp>
      <p:grpSp>
        <p:nvGrpSpPr>
          <p:cNvPr id="4" name="Group 3"/>
          <p:cNvGrpSpPr>
            <a:grpSpLocks noChangeAspect="1"/>
          </p:cNvGrpSpPr>
          <p:nvPr/>
        </p:nvGrpSpPr>
        <p:grpSpPr>
          <a:xfrm>
            <a:off x="64956" y="38100"/>
            <a:ext cx="841247" cy="841248"/>
            <a:chOff x="143018" y="1590818"/>
            <a:chExt cx="2285714" cy="2285714"/>
          </a:xfrm>
        </p:grpSpPr>
        <p:pic>
          <p:nvPicPr>
            <p:cNvPr id="5"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143018" y="1590818"/>
              <a:ext cx="2285714" cy="2285714"/>
            </a:xfrm>
            <a:prstGeom prst="rect">
              <a:avLst/>
            </a:prstGeom>
            <a:noFill/>
          </p:spPr>
        </p:pic>
        <p:sp>
          <p:nvSpPr>
            <p:cNvPr id="6" name="&quot;No&quot; Symbol 5"/>
            <p:cNvSpPr>
              <a:spLocks noChangeAspect="1"/>
            </p:cNvSpPr>
            <p:nvPr/>
          </p:nvSpPr>
          <p:spPr bwMode="auto">
            <a:xfrm>
              <a:off x="158405" y="1599162"/>
              <a:ext cx="2152650" cy="2148840"/>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539" y="287177"/>
            <a:ext cx="1030020" cy="377311"/>
          </a:xfrm>
          <a:prstGeom prst="rect">
            <a:avLst/>
          </a:prstGeom>
        </p:spPr>
      </p:pic>
      <p:sp>
        <p:nvSpPr>
          <p:cNvPr id="12" name="&quot;No&quot; Symbol 11"/>
          <p:cNvSpPr>
            <a:spLocks noChangeAspect="1"/>
          </p:cNvSpPr>
          <p:nvPr/>
        </p:nvSpPr>
        <p:spPr bwMode="auto">
          <a:xfrm>
            <a:off x="1074180" y="55209"/>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
        <p:nvSpPr>
          <p:cNvPr id="3" name="Content Placeholder 2"/>
          <p:cNvSpPr>
            <a:spLocks noGrp="1"/>
          </p:cNvSpPr>
          <p:nvPr>
            <p:ph idx="1"/>
          </p:nvPr>
        </p:nvSpPr>
        <p:spPr>
          <a:xfrm>
            <a:off x="64956" y="1064011"/>
            <a:ext cx="4822749" cy="5523602"/>
          </a:xfrm>
        </p:spPr>
        <p:txBody>
          <a:bodyPr/>
          <a:lstStyle/>
          <a:p>
            <a:pPr>
              <a:buNone/>
            </a:pPr>
            <a:r>
              <a:rPr lang="en-US" sz="2800" u="sng" dirty="0"/>
              <a:t>What is it?</a:t>
            </a:r>
          </a:p>
          <a:p>
            <a:r>
              <a:rPr lang="en-US" dirty="0"/>
              <a:t>  Gear Box.</a:t>
            </a:r>
          </a:p>
          <a:p>
            <a:pPr>
              <a:buNone/>
            </a:pPr>
            <a:endParaRPr lang="en-US" sz="2800" u="sng" dirty="0"/>
          </a:p>
          <a:p>
            <a:pPr>
              <a:buNone/>
            </a:pPr>
            <a:r>
              <a:rPr lang="en-US" sz="2800" u="sng" dirty="0"/>
              <a:t>What is its purpose?</a:t>
            </a:r>
          </a:p>
          <a:p>
            <a:r>
              <a:rPr lang="en-US" dirty="0"/>
              <a:t>  Reduce the speed of the motor to operate the rollers  at a safe rpm.</a:t>
            </a:r>
          </a:p>
          <a:p>
            <a:endParaRPr lang="en-US" sz="1800" dirty="0"/>
          </a:p>
          <a:p>
            <a:pPr>
              <a:buNone/>
            </a:pPr>
            <a:r>
              <a:rPr lang="en-US" sz="2800" u="sng" dirty="0"/>
              <a:t>How do I check it?</a:t>
            </a:r>
          </a:p>
          <a:p>
            <a:r>
              <a:rPr lang="en-US" sz="2000" dirty="0"/>
              <a:t> Check for loose bolts and nuts and signs of overheating on outside casing.</a:t>
            </a:r>
          </a:p>
          <a:p>
            <a:r>
              <a:rPr lang="en-US" sz="2000" dirty="0"/>
              <a:t>Check for signs of mechanical damage to casing or rollers.</a:t>
            </a:r>
          </a:p>
          <a:p>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705" y="1870120"/>
            <a:ext cx="4256295" cy="3390137"/>
          </a:xfrm>
          <a:prstGeom prst="rect">
            <a:avLst/>
          </a:prstGeom>
        </p:spPr>
      </p:pic>
    </p:spTree>
    <p:extLst>
      <p:ext uri="{BB962C8B-B14F-4D97-AF65-F5344CB8AC3E}">
        <p14:creationId xmlns:p14="http://schemas.microsoft.com/office/powerpoint/2010/main" val="896396733"/>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christopher_amick\Local Settings\Temporary Internet Files\Content.IE5\IRVX8EJO\MC900441423[1].png"/>
          <p:cNvPicPr>
            <a:picLocks noChangeAspect="1" noChangeArrowheads="1"/>
          </p:cNvPicPr>
          <p:nvPr/>
        </p:nvPicPr>
        <p:blipFill>
          <a:blip r:embed="rId3" cstate="print"/>
          <a:srcRect/>
          <a:stretch>
            <a:fillRect/>
          </a:stretch>
        </p:blipFill>
        <p:spPr bwMode="auto">
          <a:xfrm>
            <a:off x="2644643" y="2423604"/>
            <a:ext cx="3854715" cy="3854715"/>
          </a:xfrm>
          <a:prstGeom prst="rect">
            <a:avLst/>
          </a:prstGeom>
          <a:noFill/>
          <a:effectLst/>
        </p:spPr>
      </p:pic>
      <p:sp>
        <p:nvSpPr>
          <p:cNvPr id="196616" name="Rectangle 8"/>
          <p:cNvSpPr>
            <a:spLocks noGrp="1" noChangeArrowheads="1"/>
          </p:cNvSpPr>
          <p:nvPr>
            <p:ph type="ctrTitle"/>
          </p:nvPr>
        </p:nvSpPr>
        <p:spPr bwMode="black">
          <a:xfrm>
            <a:off x="452804" y="1076325"/>
            <a:ext cx="8238392" cy="1114425"/>
          </a:xfrm>
        </p:spPr>
        <p:txBody>
          <a:bodyPr/>
          <a:lstStyle/>
          <a:p>
            <a:pPr algn="ctr" eaLnBrk="1" hangingPunct="1">
              <a:defRPr/>
            </a:pPr>
            <a:r>
              <a:rPr lang="en-US" sz="4400" b="1" u="sng" dirty="0">
                <a:solidFill>
                  <a:srgbClr val="075186"/>
                </a:solidFill>
              </a:rPr>
              <a:t>Checks with power</a:t>
            </a:r>
          </a:p>
        </p:txBody>
      </p:sp>
      <p:pic>
        <p:nvPicPr>
          <p:cNvPr id="7" name="Picture 3" descr="C:\Documents and Settings\christopher_amick\Local Settings\Temporary Internet Files\Content.IE5\01YHUPM5\MC900433815[1].png"/>
          <p:cNvPicPr>
            <a:picLocks noChangeAspect="1" noChangeArrowheads="1"/>
          </p:cNvPicPr>
          <p:nvPr/>
        </p:nvPicPr>
        <p:blipFill>
          <a:blip r:embed="rId4" cstate="print"/>
          <a:srcRect/>
          <a:stretch>
            <a:fillRect/>
          </a:stretch>
        </p:blipFill>
        <p:spPr bwMode="auto">
          <a:xfrm>
            <a:off x="28575" y="0"/>
            <a:ext cx="914400" cy="914400"/>
          </a:xfrm>
          <a:prstGeom prst="rect">
            <a:avLst/>
          </a:prstGeom>
          <a:noFill/>
        </p:spPr>
      </p:pic>
    </p:spTree>
    <p:extLst>
      <p:ext uri="{BB962C8B-B14F-4D97-AF65-F5344CB8AC3E}">
        <p14:creationId xmlns:p14="http://schemas.microsoft.com/office/powerpoint/2010/main" val="231344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dissolv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oup 23"/>
          <p:cNvGrpSpPr/>
          <p:nvPr/>
        </p:nvGrpSpPr>
        <p:grpSpPr>
          <a:xfrm>
            <a:off x="1054100" y="1236663"/>
            <a:ext cx="7092950" cy="1068387"/>
            <a:chOff x="1054100" y="1217613"/>
            <a:chExt cx="7092950" cy="1068387"/>
          </a:xfrm>
        </p:grpSpPr>
        <p:sp>
          <p:nvSpPr>
            <p:cNvPr id="182" name="Rectangle 16"/>
            <p:cNvSpPr>
              <a:spLocks noChangeArrowheads="1"/>
            </p:cNvSpPr>
            <p:nvPr/>
          </p:nvSpPr>
          <p:spPr bwMode="auto">
            <a:xfrm>
              <a:off x="1054100" y="1225550"/>
              <a:ext cx="7092950" cy="1054100"/>
            </a:xfrm>
            <a:prstGeom prst="rect">
              <a:avLst/>
            </a:prstGeom>
            <a:solidFill>
              <a:srgbClr val="FE9B03"/>
            </a:solidFill>
            <a:ln w="12700">
              <a:solidFill>
                <a:schemeClr val="bg2"/>
              </a:solidFill>
              <a:miter lim="800000"/>
              <a:headEnd/>
              <a:tailEnd/>
            </a:ln>
          </p:spPr>
          <p:txBody>
            <a:bodyPr wrap="none" anchor="ctr"/>
            <a:lstStyle/>
            <a:p>
              <a:endParaRPr lang="en-US" dirty="0"/>
            </a:p>
          </p:txBody>
        </p:sp>
        <p:sp>
          <p:nvSpPr>
            <p:cNvPr id="183" name="Rectangle 17"/>
            <p:cNvSpPr>
              <a:spLocks noChangeArrowheads="1"/>
            </p:cNvSpPr>
            <p:nvPr/>
          </p:nvSpPr>
          <p:spPr bwMode="auto">
            <a:xfrm>
              <a:off x="1057275" y="1217613"/>
              <a:ext cx="7086600" cy="1068387"/>
            </a:xfrm>
            <a:prstGeom prst="rect">
              <a:avLst/>
            </a:prstGeom>
            <a:noFill/>
            <a:ln w="12700">
              <a:noFill/>
              <a:miter lim="800000"/>
              <a:headEnd/>
              <a:tailEnd/>
            </a:ln>
          </p:spPr>
          <p:txBody>
            <a:bodyPr lIns="90488" tIns="44450" rIns="90488" bIns="44450" anchor="ctr"/>
            <a:lstStyle/>
            <a:p>
              <a:pPr algn="ctr">
                <a:spcBef>
                  <a:spcPct val="0"/>
                </a:spcBef>
              </a:pPr>
              <a:r>
                <a:rPr lang="en-US" sz="4400" i="1" dirty="0">
                  <a:solidFill>
                    <a:srgbClr val="000000"/>
                  </a:solidFill>
                  <a:latin typeface="Times New Roman" pitchFamily="18" charset="0"/>
                </a:rPr>
                <a:t>WARNING</a:t>
              </a:r>
              <a:br>
                <a:rPr lang="en-US" sz="4400" i="1" dirty="0">
                  <a:solidFill>
                    <a:srgbClr val="000000"/>
                  </a:solidFill>
                  <a:latin typeface="Times New Roman" pitchFamily="18" charset="0"/>
                </a:rPr>
              </a:br>
              <a:r>
                <a:rPr lang="en-US" sz="3200" i="1" dirty="0">
                  <a:solidFill>
                    <a:srgbClr val="000000"/>
                  </a:solidFill>
                  <a:latin typeface="Times New Roman" pitchFamily="18" charset="0"/>
                </a:rPr>
                <a:t>LETHAL VOLTAGES ARE PRESENT!</a:t>
              </a:r>
            </a:p>
          </p:txBody>
        </p:sp>
        <p:pic>
          <p:nvPicPr>
            <p:cNvPr id="184" name="Picture 1029" descr="haz general warning"/>
            <p:cNvPicPr>
              <a:picLocks noChangeAspect="1" noChangeArrowheads="1"/>
            </p:cNvPicPr>
            <p:nvPr/>
          </p:nvPicPr>
          <p:blipFill>
            <a:blip r:embed="rId3" cstate="print"/>
            <a:srcRect/>
            <a:stretch>
              <a:fillRect/>
            </a:stretch>
          </p:blipFill>
          <p:spPr bwMode="auto">
            <a:xfrm>
              <a:off x="2486025" y="1270000"/>
              <a:ext cx="655638" cy="571500"/>
            </a:xfrm>
            <a:prstGeom prst="rect">
              <a:avLst/>
            </a:prstGeom>
            <a:noFill/>
            <a:ln w="9525">
              <a:noFill/>
              <a:miter lim="800000"/>
              <a:headEnd/>
              <a:tailEnd/>
            </a:ln>
          </p:spPr>
        </p:pic>
        <p:pic>
          <p:nvPicPr>
            <p:cNvPr id="185" name="Picture 1030" descr="haz general warning"/>
            <p:cNvPicPr>
              <a:picLocks noChangeAspect="1" noChangeArrowheads="1"/>
            </p:cNvPicPr>
            <p:nvPr/>
          </p:nvPicPr>
          <p:blipFill>
            <a:blip r:embed="rId3" cstate="print"/>
            <a:srcRect/>
            <a:stretch>
              <a:fillRect/>
            </a:stretch>
          </p:blipFill>
          <p:spPr bwMode="auto">
            <a:xfrm>
              <a:off x="6218238" y="1255713"/>
              <a:ext cx="655637" cy="571500"/>
            </a:xfrm>
            <a:prstGeom prst="rect">
              <a:avLst/>
            </a:prstGeom>
            <a:noFill/>
            <a:ln w="9525">
              <a:noFill/>
              <a:miter lim="800000"/>
              <a:headEnd/>
              <a:tailEnd/>
            </a:ln>
          </p:spPr>
        </p:pic>
      </p:grpSp>
      <p:sp>
        <p:nvSpPr>
          <p:cNvPr id="192" name="Title 191"/>
          <p:cNvSpPr>
            <a:spLocks noGrp="1"/>
          </p:cNvSpPr>
          <p:nvPr>
            <p:ph type="title"/>
          </p:nvPr>
        </p:nvSpPr>
        <p:spPr/>
        <p:txBody>
          <a:bodyPr/>
          <a:lstStyle/>
          <a:p>
            <a:r>
              <a:rPr lang="en-US" dirty="0"/>
              <a:t>Warning</a:t>
            </a:r>
          </a:p>
        </p:txBody>
      </p:sp>
      <p:sp>
        <p:nvSpPr>
          <p:cNvPr id="44035" name="Rectangle 2"/>
          <p:cNvSpPr>
            <a:spLocks noChangeArrowheads="1"/>
          </p:cNvSpPr>
          <p:nvPr/>
        </p:nvSpPr>
        <p:spPr bwMode="auto">
          <a:xfrm>
            <a:off x="973138" y="2476501"/>
            <a:ext cx="7197725" cy="582211"/>
          </a:xfrm>
          <a:prstGeom prst="rect">
            <a:avLst/>
          </a:prstGeom>
          <a:noFill/>
          <a:ln w="12700">
            <a:noFill/>
            <a:miter lim="800000"/>
            <a:headEnd/>
            <a:tailEnd/>
          </a:ln>
        </p:spPr>
        <p:txBody>
          <a:bodyPr wrap="square" lIns="90488" tIns="44450" rIns="90488" bIns="44450">
            <a:spAutoFit/>
          </a:bodyPr>
          <a:lstStyle/>
          <a:p>
            <a:pPr algn="just"/>
            <a:r>
              <a:rPr lang="en-US" sz="1600" b="0" dirty="0"/>
              <a:t>Extreme caution must be used when working on the </a:t>
            </a:r>
            <a:r>
              <a:rPr lang="en-US" sz="1600" b="0" dirty="0" err="1"/>
              <a:t>R</a:t>
            </a:r>
            <a:r>
              <a:rPr lang="en-US" sz="1600" dirty="0" err="1"/>
              <a:t>eeler</a:t>
            </a:r>
            <a:r>
              <a:rPr lang="en-US" sz="1600" b="0" dirty="0"/>
              <a:t>. Make sure all power is removed prior to touching any circuits.</a:t>
            </a:r>
            <a:endParaRPr lang="en-US" sz="1800" b="0" dirty="0"/>
          </a:p>
        </p:txBody>
      </p:sp>
      <p:pic>
        <p:nvPicPr>
          <p:cNvPr id="200" name="Picture 3" descr="C:\Documents and Settings\christopher_amick\Local Settings\Temporary Internet Files\Content.IE5\01YHUPM5\MC900433815[1].png"/>
          <p:cNvPicPr>
            <a:picLocks noChangeAspect="1" noChangeArrowheads="1"/>
          </p:cNvPicPr>
          <p:nvPr/>
        </p:nvPicPr>
        <p:blipFill>
          <a:blip r:embed="rId4" cstate="print"/>
          <a:srcRect/>
          <a:stretch>
            <a:fillRect/>
          </a:stretch>
        </p:blipFill>
        <p:spPr bwMode="auto">
          <a:xfrm>
            <a:off x="28575" y="0"/>
            <a:ext cx="914400" cy="914400"/>
          </a:xfrm>
          <a:prstGeom prst="rect">
            <a:avLst/>
          </a:prstGeom>
          <a:noFill/>
        </p:spPr>
      </p:pic>
      <p:pic>
        <p:nvPicPr>
          <p:cNvPr id="189" name="Picture 1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90" name="&quot;No&quot; Symbol 189"/>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3394" y="3451182"/>
            <a:ext cx="5077211" cy="2926953"/>
          </a:xfrm>
          <a:prstGeom prst="rect">
            <a:avLst/>
          </a:prstGeom>
        </p:spPr>
      </p:pic>
    </p:spTree>
    <p:extLst>
      <p:ext uri="{BB962C8B-B14F-4D97-AF65-F5344CB8AC3E}">
        <p14:creationId xmlns:p14="http://schemas.microsoft.com/office/powerpoint/2010/main" val="119024753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ubTitle" idx="1"/>
          </p:nvPr>
        </p:nvSpPr>
        <p:spPr bwMode="ltGray">
          <a:xfrm>
            <a:off x="1371600" y="3903784"/>
            <a:ext cx="6400800" cy="2725615"/>
          </a:xfrm>
          <a:noFill/>
        </p:spPr>
        <p:txBody>
          <a:bodyPr/>
          <a:lstStyle/>
          <a:p>
            <a:pPr algn="ctr" eaLnBrk="1" hangingPunct="1">
              <a:buFont typeface="Monotype Sorts" pitchFamily="2" charset="2"/>
              <a:buNone/>
            </a:pPr>
            <a:r>
              <a:rPr lang="en-US" sz="2800" dirty="0"/>
              <a:t>Component Identification</a:t>
            </a:r>
          </a:p>
          <a:p>
            <a:pPr algn="ctr" eaLnBrk="1" hangingPunct="1">
              <a:buFont typeface="Monotype Sorts" pitchFamily="2" charset="2"/>
              <a:buNone/>
            </a:pPr>
            <a:r>
              <a:rPr lang="en-US" dirty="0"/>
              <a:t>Component Function</a:t>
            </a:r>
            <a:endParaRPr lang="en-US" sz="2800" dirty="0"/>
          </a:p>
        </p:txBody>
      </p:sp>
      <p:sp>
        <p:nvSpPr>
          <p:cNvPr id="196616" name="Rectangle 8"/>
          <p:cNvSpPr>
            <a:spLocks noGrp="1" noChangeArrowheads="1"/>
          </p:cNvSpPr>
          <p:nvPr>
            <p:ph type="ctrTitle"/>
          </p:nvPr>
        </p:nvSpPr>
        <p:spPr bwMode="black">
          <a:xfrm>
            <a:off x="685800" y="2130425"/>
            <a:ext cx="7772400" cy="1470025"/>
          </a:xfrm>
        </p:spPr>
        <p:txBody>
          <a:bodyPr/>
          <a:lstStyle/>
          <a:p>
            <a:pPr algn="ctr" eaLnBrk="1" hangingPunct="1">
              <a:defRPr/>
            </a:pPr>
            <a:r>
              <a:rPr lang="en-US" sz="4400" b="1" dirty="0">
                <a:solidFill>
                  <a:srgbClr val="075186"/>
                </a:solidFill>
              </a:rPr>
              <a:t>Elementary Diagram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a:t>Warning</a:t>
            </a:r>
          </a:p>
        </p:txBody>
      </p:sp>
      <p:sp>
        <p:nvSpPr>
          <p:cNvPr id="45062" name="Text Box 194"/>
          <p:cNvSpPr txBox="1">
            <a:spLocks noChangeArrowheads="1"/>
          </p:cNvSpPr>
          <p:nvPr/>
        </p:nvSpPr>
        <p:spPr bwMode="auto">
          <a:xfrm>
            <a:off x="3812946" y="6202363"/>
            <a:ext cx="1518108" cy="307777"/>
          </a:xfrm>
          <a:prstGeom prst="rect">
            <a:avLst/>
          </a:prstGeom>
          <a:solidFill>
            <a:srgbClr val="9999FE"/>
          </a:solidFill>
          <a:ln w="12700">
            <a:solidFill>
              <a:schemeClr val="tx1"/>
            </a:solidFill>
            <a:miter lim="800000"/>
            <a:headEnd/>
            <a:tailEnd/>
          </a:ln>
        </p:spPr>
        <p:txBody>
          <a:bodyPr wrap="none">
            <a:spAutoFit/>
          </a:bodyPr>
          <a:lstStyle/>
          <a:p>
            <a:pPr algn="ctr">
              <a:spcBef>
                <a:spcPct val="0"/>
              </a:spcBef>
            </a:pPr>
            <a:r>
              <a:rPr lang="en-US" b="0" i="1" dirty="0"/>
              <a:t>From www.osha.gov</a:t>
            </a:r>
          </a:p>
        </p:txBody>
      </p:sp>
      <p:pic>
        <p:nvPicPr>
          <p:cNvPr id="45063" name="Picture 195"/>
          <p:cNvPicPr>
            <a:picLocks noChangeAspect="1" noChangeArrowheads="1"/>
          </p:cNvPicPr>
          <p:nvPr/>
        </p:nvPicPr>
        <p:blipFill>
          <a:blip r:embed="rId3" cstate="print"/>
          <a:srcRect/>
          <a:stretch>
            <a:fillRect/>
          </a:stretch>
        </p:blipFill>
        <p:spPr bwMode="invGray">
          <a:xfrm>
            <a:off x="339725" y="2594769"/>
            <a:ext cx="4919663" cy="3317875"/>
          </a:xfrm>
          <a:prstGeom prst="rect">
            <a:avLst/>
          </a:prstGeom>
          <a:noFill/>
          <a:ln w="12700">
            <a:noFill/>
            <a:miter lim="800000"/>
            <a:headEnd/>
            <a:tailEnd/>
          </a:ln>
        </p:spPr>
      </p:pic>
      <p:sp>
        <p:nvSpPr>
          <p:cNvPr id="45064" name="Rectangle 200"/>
          <p:cNvSpPr>
            <a:spLocks noChangeArrowheads="1"/>
          </p:cNvSpPr>
          <p:nvPr/>
        </p:nvSpPr>
        <p:spPr bwMode="auto">
          <a:xfrm>
            <a:off x="2428875" y="188913"/>
            <a:ext cx="184150" cy="822325"/>
          </a:xfrm>
          <a:prstGeom prst="rect">
            <a:avLst/>
          </a:prstGeom>
          <a:noFill/>
          <a:ln w="12700">
            <a:noFill/>
            <a:miter lim="800000"/>
            <a:headEnd/>
            <a:tailEnd/>
          </a:ln>
        </p:spPr>
        <p:txBody>
          <a:bodyPr wrap="none" anchor="ctr">
            <a:spAutoFit/>
          </a:bodyPr>
          <a:lstStyle/>
          <a:p>
            <a:pPr algn="l" eaLnBrk="1" hangingPunct="1">
              <a:spcBef>
                <a:spcPct val="0"/>
              </a:spcBef>
            </a:pPr>
            <a:br>
              <a:rPr lang="en-US" sz="2400" b="0" dirty="0">
                <a:solidFill>
                  <a:schemeClr val="tx1"/>
                </a:solidFill>
                <a:latin typeface="Times New Roman" pitchFamily="18" charset="0"/>
              </a:rPr>
            </a:br>
            <a:endParaRPr lang="en-US" sz="2400" b="0" dirty="0">
              <a:solidFill>
                <a:schemeClr val="tx1"/>
              </a:solidFill>
              <a:latin typeface="Times New Roman" pitchFamily="18" charset="0"/>
            </a:endParaRPr>
          </a:p>
        </p:txBody>
      </p:sp>
      <p:sp>
        <p:nvSpPr>
          <p:cNvPr id="45065" name="AutoShape 224"/>
          <p:cNvSpPr>
            <a:spLocks noChangeArrowheads="1"/>
          </p:cNvSpPr>
          <p:nvPr/>
        </p:nvSpPr>
        <p:spPr bwMode="auto">
          <a:xfrm>
            <a:off x="5318125" y="3253581"/>
            <a:ext cx="3557588" cy="2000250"/>
          </a:xfrm>
          <a:prstGeom prst="leftArrow">
            <a:avLst>
              <a:gd name="adj1" fmla="val 50000"/>
              <a:gd name="adj2" fmla="val 44464"/>
            </a:avLst>
          </a:prstGeom>
          <a:solidFill>
            <a:srgbClr val="FE9B03"/>
          </a:solidFill>
          <a:ln w="12700">
            <a:solidFill>
              <a:schemeClr val="tx1"/>
            </a:solidFill>
            <a:miter lim="800000"/>
            <a:headEnd/>
            <a:tailEnd/>
          </a:ln>
        </p:spPr>
        <p:txBody>
          <a:bodyPr anchor="ctr" anchorCtr="1"/>
          <a:lstStyle/>
          <a:p>
            <a:pPr>
              <a:spcBef>
                <a:spcPct val="0"/>
              </a:spcBef>
            </a:pPr>
            <a:r>
              <a:rPr lang="en-US" sz="1400" b="1" i="1" dirty="0"/>
              <a:t>General relationship for a 60-cycle, hand-to-foot shock of one second's duration.</a:t>
            </a:r>
            <a:endParaRPr lang="en-US" sz="1200" b="1" i="1" dirty="0">
              <a:solidFill>
                <a:schemeClr val="tx1"/>
              </a:solidFill>
            </a:endParaRPr>
          </a:p>
        </p:txBody>
      </p:sp>
      <p:grpSp>
        <p:nvGrpSpPr>
          <p:cNvPr id="2" name="Group 23"/>
          <p:cNvGrpSpPr/>
          <p:nvPr/>
        </p:nvGrpSpPr>
        <p:grpSpPr>
          <a:xfrm>
            <a:off x="1054100" y="1236663"/>
            <a:ext cx="7092950" cy="1068387"/>
            <a:chOff x="1054100" y="1217613"/>
            <a:chExt cx="7092950" cy="1068387"/>
          </a:xfrm>
        </p:grpSpPr>
        <p:sp>
          <p:nvSpPr>
            <p:cNvPr id="25" name="Rectangle 16"/>
            <p:cNvSpPr>
              <a:spLocks noChangeArrowheads="1"/>
            </p:cNvSpPr>
            <p:nvPr/>
          </p:nvSpPr>
          <p:spPr bwMode="auto">
            <a:xfrm>
              <a:off x="1054100" y="1225550"/>
              <a:ext cx="7092950" cy="1054100"/>
            </a:xfrm>
            <a:prstGeom prst="rect">
              <a:avLst/>
            </a:prstGeom>
            <a:solidFill>
              <a:srgbClr val="FE9B03"/>
            </a:solidFill>
            <a:ln w="12700">
              <a:solidFill>
                <a:schemeClr val="bg2"/>
              </a:solidFill>
              <a:miter lim="800000"/>
              <a:headEnd/>
              <a:tailEnd/>
            </a:ln>
          </p:spPr>
          <p:txBody>
            <a:bodyPr wrap="none" anchor="ctr"/>
            <a:lstStyle/>
            <a:p>
              <a:endParaRPr lang="en-US" dirty="0"/>
            </a:p>
          </p:txBody>
        </p:sp>
        <p:sp>
          <p:nvSpPr>
            <p:cNvPr id="26" name="Rectangle 17"/>
            <p:cNvSpPr>
              <a:spLocks noChangeArrowheads="1"/>
            </p:cNvSpPr>
            <p:nvPr/>
          </p:nvSpPr>
          <p:spPr bwMode="auto">
            <a:xfrm>
              <a:off x="1057275" y="1217613"/>
              <a:ext cx="7086600" cy="1068387"/>
            </a:xfrm>
            <a:prstGeom prst="rect">
              <a:avLst/>
            </a:prstGeom>
            <a:noFill/>
            <a:ln w="12700">
              <a:noFill/>
              <a:miter lim="800000"/>
              <a:headEnd/>
              <a:tailEnd/>
            </a:ln>
          </p:spPr>
          <p:txBody>
            <a:bodyPr lIns="90488" tIns="44450" rIns="90488" bIns="44450" anchor="ctr"/>
            <a:lstStyle/>
            <a:p>
              <a:pPr algn="ctr">
                <a:spcBef>
                  <a:spcPct val="0"/>
                </a:spcBef>
              </a:pPr>
              <a:r>
                <a:rPr lang="en-US" sz="4400" i="1" dirty="0">
                  <a:solidFill>
                    <a:srgbClr val="000000"/>
                  </a:solidFill>
                  <a:latin typeface="Times New Roman" pitchFamily="18" charset="0"/>
                </a:rPr>
                <a:t>WARNING</a:t>
              </a:r>
              <a:br>
                <a:rPr lang="en-US" sz="4400" i="1" dirty="0">
                  <a:solidFill>
                    <a:srgbClr val="000000"/>
                  </a:solidFill>
                  <a:latin typeface="Times New Roman" pitchFamily="18" charset="0"/>
                </a:rPr>
              </a:br>
              <a:r>
                <a:rPr lang="en-US" sz="3200" i="1" dirty="0">
                  <a:solidFill>
                    <a:srgbClr val="000000"/>
                  </a:solidFill>
                  <a:latin typeface="Times New Roman" pitchFamily="18" charset="0"/>
                </a:rPr>
                <a:t>LETHAL VOLTAGES ARE PRESENT!</a:t>
              </a:r>
            </a:p>
          </p:txBody>
        </p:sp>
        <p:pic>
          <p:nvPicPr>
            <p:cNvPr id="27" name="Picture 1029" descr="haz general warning"/>
            <p:cNvPicPr>
              <a:picLocks noChangeAspect="1" noChangeArrowheads="1"/>
            </p:cNvPicPr>
            <p:nvPr/>
          </p:nvPicPr>
          <p:blipFill>
            <a:blip r:embed="rId4" cstate="print"/>
            <a:srcRect/>
            <a:stretch>
              <a:fillRect/>
            </a:stretch>
          </p:blipFill>
          <p:spPr bwMode="auto">
            <a:xfrm>
              <a:off x="2486025" y="1270000"/>
              <a:ext cx="655638" cy="571500"/>
            </a:xfrm>
            <a:prstGeom prst="rect">
              <a:avLst/>
            </a:prstGeom>
            <a:noFill/>
            <a:ln w="9525">
              <a:noFill/>
              <a:miter lim="800000"/>
              <a:headEnd/>
              <a:tailEnd/>
            </a:ln>
          </p:spPr>
        </p:pic>
        <p:pic>
          <p:nvPicPr>
            <p:cNvPr id="28" name="Picture 1030" descr="haz general warning"/>
            <p:cNvPicPr>
              <a:picLocks noChangeAspect="1" noChangeArrowheads="1"/>
            </p:cNvPicPr>
            <p:nvPr/>
          </p:nvPicPr>
          <p:blipFill>
            <a:blip r:embed="rId4" cstate="print"/>
            <a:srcRect/>
            <a:stretch>
              <a:fillRect/>
            </a:stretch>
          </p:blipFill>
          <p:spPr bwMode="auto">
            <a:xfrm>
              <a:off x="6218238" y="1255713"/>
              <a:ext cx="655637" cy="571500"/>
            </a:xfrm>
            <a:prstGeom prst="rect">
              <a:avLst/>
            </a:prstGeom>
            <a:noFill/>
            <a:ln w="9525">
              <a:noFill/>
              <a:miter lim="800000"/>
              <a:headEnd/>
              <a:tailEnd/>
            </a:ln>
          </p:spPr>
        </p:pic>
      </p:grpSp>
      <p:pic>
        <p:nvPicPr>
          <p:cNvPr id="29" name="Picture 3" descr="C:\Documents and Settings\christopher_amick\Local Settings\Temporary Internet Files\Content.IE5\01YHUPM5\MC900433815[1].png"/>
          <p:cNvPicPr>
            <a:picLocks noChangeAspect="1" noChangeArrowheads="1"/>
          </p:cNvPicPr>
          <p:nvPr/>
        </p:nvPicPr>
        <p:blipFill>
          <a:blip r:embed="rId5" cstate="print"/>
          <a:srcRect/>
          <a:stretch>
            <a:fillRect/>
          </a:stretch>
        </p:blipFill>
        <p:spPr bwMode="auto">
          <a:xfrm>
            <a:off x="28575" y="0"/>
            <a:ext cx="914400" cy="914400"/>
          </a:xfrm>
          <a:prstGeom prst="rect">
            <a:avLst/>
          </a:prstGeom>
          <a:noFill/>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7" name="&quot;No&quot; Symbol 16"/>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Tree>
    <p:extLst>
      <p:ext uri="{BB962C8B-B14F-4D97-AF65-F5344CB8AC3E}">
        <p14:creationId xmlns:p14="http://schemas.microsoft.com/office/powerpoint/2010/main" val="347066296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a:t>Warning</a:t>
            </a:r>
          </a:p>
        </p:txBody>
      </p:sp>
      <p:sp>
        <p:nvSpPr>
          <p:cNvPr id="590868" name="Text Box 20"/>
          <p:cNvSpPr txBox="1">
            <a:spLocks noChangeArrowheads="1"/>
          </p:cNvSpPr>
          <p:nvPr/>
        </p:nvSpPr>
        <p:spPr bwMode="auto">
          <a:xfrm>
            <a:off x="3179763" y="5060271"/>
            <a:ext cx="5180012" cy="1605641"/>
          </a:xfrm>
          <a:prstGeom prst="rect">
            <a:avLst/>
          </a:prstGeom>
          <a:solidFill>
            <a:srgbClr val="9999FE"/>
          </a:solidFill>
          <a:ln w="12700">
            <a:solidFill>
              <a:schemeClr val="tx1"/>
            </a:solidFill>
            <a:miter lim="800000"/>
            <a:headEnd/>
            <a:tailEnd/>
          </a:ln>
        </p:spPr>
        <p:txBody>
          <a:bodyPr wrap="square">
            <a:spAutoFit/>
          </a:bodyPr>
          <a:lstStyle/>
          <a:p>
            <a:pPr algn="l">
              <a:spcBef>
                <a:spcPct val="0"/>
              </a:spcBef>
            </a:pPr>
            <a:r>
              <a:rPr lang="en-US" sz="1200" b="0" i="1" dirty="0">
                <a:solidFill>
                  <a:schemeClr val="tx1"/>
                </a:solidFill>
              </a:rPr>
              <a:t>Wet conditions are common during low-voltage electrocutions. Under dry conditions, human skin is very resistant. Wet skin dramatically drops the body's resistance.</a:t>
            </a:r>
            <a:r>
              <a:rPr lang="en-US" sz="1200" b="0" i="1" dirty="0">
                <a:solidFill>
                  <a:srgbClr val="000000"/>
                </a:solidFill>
              </a:rPr>
              <a:t> </a:t>
            </a:r>
          </a:p>
          <a:p>
            <a:pPr algn="l">
              <a:spcBef>
                <a:spcPct val="0"/>
              </a:spcBef>
            </a:pPr>
            <a:br>
              <a:rPr lang="en-US" sz="1200" b="0" i="1" dirty="0">
                <a:solidFill>
                  <a:srgbClr val="000000"/>
                </a:solidFill>
              </a:rPr>
            </a:br>
            <a:r>
              <a:rPr lang="en-US" sz="1200" i="1" dirty="0"/>
              <a:t>Dry Conditions: Current = Volts/Ohms = 120/100,000 = 1mA</a:t>
            </a:r>
            <a:br>
              <a:rPr lang="en-US" sz="1200" i="1" dirty="0"/>
            </a:br>
            <a:r>
              <a:rPr lang="en-US" sz="1200" i="1" dirty="0"/>
              <a:t>a barely perceptible level of current</a:t>
            </a:r>
            <a:br>
              <a:rPr lang="en-US" sz="1200" i="1" dirty="0"/>
            </a:br>
            <a:br>
              <a:rPr lang="en-US" sz="1200" i="1" dirty="0"/>
            </a:br>
            <a:r>
              <a:rPr lang="en-US" sz="1200" i="1" dirty="0"/>
              <a:t>Wet conditions: Current = Volts/Ohms = 120/1,000 = 120mA</a:t>
            </a:r>
            <a:br>
              <a:rPr lang="en-US" sz="1200" i="1" dirty="0"/>
            </a:br>
            <a:r>
              <a:rPr lang="en-US" sz="1200" i="1" dirty="0"/>
              <a:t>sufficient current to cause ventricular fibrillation</a:t>
            </a:r>
          </a:p>
        </p:txBody>
      </p:sp>
      <p:sp>
        <p:nvSpPr>
          <p:cNvPr id="590869" name="Text Box 21"/>
          <p:cNvSpPr txBox="1">
            <a:spLocks noChangeArrowheads="1"/>
          </p:cNvSpPr>
          <p:nvPr/>
        </p:nvSpPr>
        <p:spPr bwMode="auto">
          <a:xfrm>
            <a:off x="577850" y="3523679"/>
            <a:ext cx="6170613" cy="1384995"/>
          </a:xfrm>
          <a:prstGeom prst="rect">
            <a:avLst/>
          </a:prstGeom>
          <a:solidFill>
            <a:srgbClr val="FEFE99"/>
          </a:solidFill>
          <a:ln w="12700">
            <a:solidFill>
              <a:schemeClr val="tx1"/>
            </a:solidFill>
            <a:miter lim="800000"/>
            <a:headEnd/>
            <a:tailEnd/>
          </a:ln>
        </p:spPr>
        <p:txBody>
          <a:bodyPr wrap="square">
            <a:spAutoFit/>
          </a:bodyPr>
          <a:lstStyle/>
          <a:p>
            <a:pPr algn="l">
              <a:spcBef>
                <a:spcPct val="0"/>
              </a:spcBef>
            </a:pPr>
            <a:r>
              <a:rPr lang="en-US" sz="1200" b="0" i="1" dirty="0">
                <a:solidFill>
                  <a:srgbClr val="000000"/>
                </a:solidFill>
              </a:rPr>
              <a:t>When muscular contraction caused by stimulation does not allow the victim to free himself from the circuit, even relatively low voltages can be extremely dangerous, because the degree of injury increases with the length of time the body is in the circuit. </a:t>
            </a:r>
          </a:p>
          <a:p>
            <a:pPr algn="l">
              <a:spcBef>
                <a:spcPct val="0"/>
              </a:spcBef>
            </a:pPr>
            <a:r>
              <a:rPr lang="en-US" sz="1200" b="0" i="1" dirty="0">
                <a:solidFill>
                  <a:srgbClr val="000000"/>
                </a:solidFill>
              </a:rPr>
              <a:t>LOW VOLTAGE DOES NOT IMPLY LOW HAZARD! </a:t>
            </a:r>
          </a:p>
          <a:p>
            <a:pPr algn="l">
              <a:spcBef>
                <a:spcPct val="0"/>
              </a:spcBef>
            </a:pPr>
            <a:endParaRPr lang="en-US" sz="1200" b="0" i="1" dirty="0">
              <a:solidFill>
                <a:srgbClr val="000000"/>
              </a:solidFill>
            </a:endParaRPr>
          </a:p>
          <a:p>
            <a:pPr>
              <a:spcBef>
                <a:spcPct val="0"/>
              </a:spcBef>
            </a:pPr>
            <a:r>
              <a:rPr lang="en-US" sz="1200" i="1" dirty="0">
                <a:solidFill>
                  <a:srgbClr val="990033"/>
                </a:solidFill>
              </a:rPr>
              <a:t>100mA for 3 seconds = 900mA for .03 seconds</a:t>
            </a:r>
            <a:br>
              <a:rPr lang="en-US" sz="1200" i="1" dirty="0">
                <a:solidFill>
                  <a:srgbClr val="990033"/>
                </a:solidFill>
              </a:rPr>
            </a:br>
            <a:r>
              <a:rPr lang="en-US" sz="1200" i="1" dirty="0">
                <a:solidFill>
                  <a:srgbClr val="990033"/>
                </a:solidFill>
              </a:rPr>
              <a:t>in causing fibrillation</a:t>
            </a:r>
          </a:p>
        </p:txBody>
      </p:sp>
      <p:sp>
        <p:nvSpPr>
          <p:cNvPr id="46089" name="Rectangle 23"/>
          <p:cNvSpPr>
            <a:spLocks noChangeArrowheads="1"/>
          </p:cNvSpPr>
          <p:nvPr/>
        </p:nvSpPr>
        <p:spPr bwMode="auto">
          <a:xfrm>
            <a:off x="2428875" y="188913"/>
            <a:ext cx="184150" cy="822325"/>
          </a:xfrm>
          <a:prstGeom prst="rect">
            <a:avLst/>
          </a:prstGeom>
          <a:noFill/>
          <a:ln w="12700">
            <a:noFill/>
            <a:miter lim="800000"/>
            <a:headEnd/>
            <a:tailEnd/>
          </a:ln>
        </p:spPr>
        <p:txBody>
          <a:bodyPr wrap="none" anchor="ctr">
            <a:spAutoFit/>
          </a:bodyPr>
          <a:lstStyle/>
          <a:p>
            <a:pPr algn="l" eaLnBrk="1" hangingPunct="1">
              <a:spcBef>
                <a:spcPct val="0"/>
              </a:spcBef>
            </a:pPr>
            <a:br>
              <a:rPr lang="en-US" sz="2400" b="0" dirty="0">
                <a:solidFill>
                  <a:schemeClr val="tx1"/>
                </a:solidFill>
                <a:latin typeface="Times New Roman" pitchFamily="18" charset="0"/>
              </a:rPr>
            </a:br>
            <a:endParaRPr lang="en-US" sz="2400" b="0" dirty="0">
              <a:solidFill>
                <a:schemeClr val="tx1"/>
              </a:solidFill>
              <a:latin typeface="Times New Roman" pitchFamily="18" charset="0"/>
            </a:endParaRPr>
          </a:p>
        </p:txBody>
      </p:sp>
      <p:graphicFrame>
        <p:nvGraphicFramePr>
          <p:cNvPr id="590872" name="Group 24"/>
          <p:cNvGraphicFramePr>
            <a:graphicFrameLocks noGrp="1"/>
          </p:cNvGraphicFramePr>
          <p:nvPr/>
        </p:nvGraphicFramePr>
        <p:xfrm>
          <a:off x="3700463" y="2032988"/>
          <a:ext cx="5111750" cy="1339095"/>
        </p:xfrm>
        <a:graphic>
          <a:graphicData uri="http://schemas.openxmlformats.org/drawingml/2006/table">
            <a:tbl>
              <a:tblPr/>
              <a:tblGrid>
                <a:gridCol w="5111750">
                  <a:extLst>
                    <a:ext uri="{9D8B030D-6E8A-4147-A177-3AD203B41FA5}">
                      <a16:colId xmlns:a16="http://schemas.microsoft.com/office/drawing/2014/main" val="20000"/>
                    </a:ext>
                  </a:extLst>
                </a:gridCol>
              </a:tblGrid>
              <a:tr h="5799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chemeClr val="tx1"/>
                          </a:solidFill>
                          <a:effectLst/>
                          <a:latin typeface="Arial" pitchFamily="34" charset="0"/>
                        </a:rPr>
                        <a:t>High voltage electrical energy greatly reduces the body's resistance by quickly breaking down human skin. Once the skin is punctured, the lowered resistance results in massive current flow.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99FE"/>
                    </a:solidFill>
                  </a:tcPr>
                </a:tc>
                <a:extLst>
                  <a:ext uri="{0D108BD9-81ED-4DB2-BD59-A6C34878D82A}">
                    <a16:rowId xmlns:a16="http://schemas.microsoft.com/office/drawing/2014/main" val="10000"/>
                  </a:ext>
                </a:extLst>
              </a:tr>
              <a:tr h="7591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pitchFamily="34" charset="0"/>
                        </a:rPr>
                        <a:t>Ohm's law is used to demonstrate the action.</a:t>
                      </a:r>
                      <a:br>
                        <a:rPr kumimoji="0" lang="en-US" sz="1000" b="1" i="1" u="none" strike="noStrike" cap="none" normalizeH="0" baseline="0" dirty="0">
                          <a:ln>
                            <a:noFill/>
                          </a:ln>
                          <a:solidFill>
                            <a:schemeClr val="tx1"/>
                          </a:solidFill>
                          <a:effectLst/>
                          <a:latin typeface="Arial" pitchFamily="34" charset="0"/>
                        </a:rPr>
                      </a:br>
                      <a:r>
                        <a:rPr kumimoji="0" lang="en-US" sz="1000" b="1" i="1" u="none" strike="noStrike" cap="none" normalizeH="0" baseline="0" dirty="0">
                          <a:ln>
                            <a:noFill/>
                          </a:ln>
                          <a:solidFill>
                            <a:schemeClr val="tx1"/>
                          </a:solidFill>
                          <a:effectLst/>
                          <a:latin typeface="Arial" pitchFamily="34" charset="0"/>
                        </a:rPr>
                        <a:t>At 1,000 volts, Current = Volts/Ohms = 1,000/500 = 2 Amps</a:t>
                      </a:r>
                      <a:br>
                        <a:rPr kumimoji="0" lang="en-US" sz="1000" b="1" i="1" u="none" strike="noStrike" cap="none" normalizeH="0" baseline="0" dirty="0">
                          <a:ln>
                            <a:noFill/>
                          </a:ln>
                          <a:solidFill>
                            <a:schemeClr val="tx1"/>
                          </a:solidFill>
                          <a:effectLst/>
                          <a:latin typeface="Arial" pitchFamily="34" charset="0"/>
                        </a:rPr>
                      </a:br>
                      <a:r>
                        <a:rPr kumimoji="0" lang="en-US" sz="1000" b="1" i="1" u="none" strike="noStrike" cap="none" normalizeH="0" baseline="0" dirty="0">
                          <a:ln>
                            <a:noFill/>
                          </a:ln>
                          <a:solidFill>
                            <a:schemeClr val="tx1"/>
                          </a:solidFill>
                          <a:effectLst/>
                          <a:latin typeface="Arial" pitchFamily="34" charset="0"/>
                        </a:rPr>
                        <a:t>which can cause cardiac standstill and serious damage to internal organs.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9999FE"/>
                    </a:solidFill>
                  </a:tcPr>
                </a:tc>
                <a:extLst>
                  <a:ext uri="{0D108BD9-81ED-4DB2-BD59-A6C34878D82A}">
                    <a16:rowId xmlns:a16="http://schemas.microsoft.com/office/drawing/2014/main" val="10001"/>
                  </a:ext>
                </a:extLst>
              </a:tr>
            </a:tbl>
          </a:graphicData>
        </a:graphic>
      </p:graphicFrame>
      <p:grpSp>
        <p:nvGrpSpPr>
          <p:cNvPr id="2" name="Group 21"/>
          <p:cNvGrpSpPr/>
          <p:nvPr/>
        </p:nvGrpSpPr>
        <p:grpSpPr>
          <a:xfrm>
            <a:off x="1054100" y="872665"/>
            <a:ext cx="7092950" cy="1068387"/>
            <a:chOff x="1054100" y="1217613"/>
            <a:chExt cx="7092950" cy="1068387"/>
          </a:xfrm>
        </p:grpSpPr>
        <p:sp>
          <p:nvSpPr>
            <p:cNvPr id="23" name="Rectangle 16"/>
            <p:cNvSpPr>
              <a:spLocks noChangeArrowheads="1"/>
            </p:cNvSpPr>
            <p:nvPr/>
          </p:nvSpPr>
          <p:spPr bwMode="auto">
            <a:xfrm>
              <a:off x="1054100" y="1225550"/>
              <a:ext cx="7092950" cy="1054100"/>
            </a:xfrm>
            <a:prstGeom prst="rect">
              <a:avLst/>
            </a:prstGeom>
            <a:solidFill>
              <a:srgbClr val="FE9B03"/>
            </a:solidFill>
            <a:ln w="12700">
              <a:solidFill>
                <a:schemeClr val="bg2"/>
              </a:solidFill>
              <a:miter lim="800000"/>
              <a:headEnd/>
              <a:tailEnd/>
            </a:ln>
          </p:spPr>
          <p:txBody>
            <a:bodyPr wrap="none" anchor="ctr"/>
            <a:lstStyle/>
            <a:p>
              <a:endParaRPr lang="en-US" dirty="0"/>
            </a:p>
          </p:txBody>
        </p:sp>
        <p:sp>
          <p:nvSpPr>
            <p:cNvPr id="24" name="Rectangle 17"/>
            <p:cNvSpPr>
              <a:spLocks noChangeArrowheads="1"/>
            </p:cNvSpPr>
            <p:nvPr/>
          </p:nvSpPr>
          <p:spPr bwMode="auto">
            <a:xfrm>
              <a:off x="1057275" y="1217613"/>
              <a:ext cx="7086600" cy="1068387"/>
            </a:xfrm>
            <a:prstGeom prst="rect">
              <a:avLst/>
            </a:prstGeom>
            <a:noFill/>
            <a:ln w="12700">
              <a:noFill/>
              <a:miter lim="800000"/>
              <a:headEnd/>
              <a:tailEnd/>
            </a:ln>
          </p:spPr>
          <p:txBody>
            <a:bodyPr lIns="90488" tIns="44450" rIns="90488" bIns="44450" anchor="ctr"/>
            <a:lstStyle/>
            <a:p>
              <a:pPr algn="ctr">
                <a:spcBef>
                  <a:spcPct val="0"/>
                </a:spcBef>
              </a:pPr>
              <a:r>
                <a:rPr lang="en-US" sz="4400" i="1" dirty="0">
                  <a:solidFill>
                    <a:srgbClr val="000000"/>
                  </a:solidFill>
                  <a:latin typeface="Times New Roman" pitchFamily="18" charset="0"/>
                </a:rPr>
                <a:t>WARNING</a:t>
              </a:r>
              <a:br>
                <a:rPr lang="en-US" sz="4400" i="1" dirty="0">
                  <a:solidFill>
                    <a:srgbClr val="000000"/>
                  </a:solidFill>
                  <a:latin typeface="Times New Roman" pitchFamily="18" charset="0"/>
                </a:rPr>
              </a:br>
              <a:r>
                <a:rPr lang="en-US" sz="3200" i="1" dirty="0">
                  <a:solidFill>
                    <a:srgbClr val="000000"/>
                  </a:solidFill>
                  <a:latin typeface="Times New Roman" pitchFamily="18" charset="0"/>
                </a:rPr>
                <a:t>LETHAL VOLTAGES ARE PRESENT!</a:t>
              </a:r>
            </a:p>
          </p:txBody>
        </p:sp>
        <p:pic>
          <p:nvPicPr>
            <p:cNvPr id="25" name="Picture 1029" descr="haz general warning"/>
            <p:cNvPicPr>
              <a:picLocks noChangeAspect="1" noChangeArrowheads="1"/>
            </p:cNvPicPr>
            <p:nvPr/>
          </p:nvPicPr>
          <p:blipFill>
            <a:blip r:embed="rId3" cstate="print"/>
            <a:srcRect/>
            <a:stretch>
              <a:fillRect/>
            </a:stretch>
          </p:blipFill>
          <p:spPr bwMode="auto">
            <a:xfrm>
              <a:off x="2486025" y="1270000"/>
              <a:ext cx="655638" cy="571500"/>
            </a:xfrm>
            <a:prstGeom prst="rect">
              <a:avLst/>
            </a:prstGeom>
            <a:noFill/>
            <a:ln w="9525">
              <a:noFill/>
              <a:miter lim="800000"/>
              <a:headEnd/>
              <a:tailEnd/>
            </a:ln>
          </p:spPr>
        </p:pic>
        <p:pic>
          <p:nvPicPr>
            <p:cNvPr id="26" name="Picture 1030" descr="haz general warning"/>
            <p:cNvPicPr>
              <a:picLocks noChangeAspect="1" noChangeArrowheads="1"/>
            </p:cNvPicPr>
            <p:nvPr/>
          </p:nvPicPr>
          <p:blipFill>
            <a:blip r:embed="rId3" cstate="print"/>
            <a:srcRect/>
            <a:stretch>
              <a:fillRect/>
            </a:stretch>
          </p:blipFill>
          <p:spPr bwMode="auto">
            <a:xfrm>
              <a:off x="6218238" y="1255713"/>
              <a:ext cx="655637" cy="571500"/>
            </a:xfrm>
            <a:prstGeom prst="rect">
              <a:avLst/>
            </a:prstGeom>
            <a:noFill/>
            <a:ln w="9525">
              <a:noFill/>
              <a:miter lim="800000"/>
              <a:headEnd/>
              <a:tailEnd/>
            </a:ln>
          </p:spPr>
        </p:pic>
      </p:grpSp>
      <p:pic>
        <p:nvPicPr>
          <p:cNvPr id="27" name="Picture 3" descr="C:\Documents and Settings\christopher_amick\Local Settings\Temporary Internet Files\Content.IE5\01YHUPM5\MC900433815[1].png"/>
          <p:cNvPicPr>
            <a:picLocks noChangeAspect="1" noChangeArrowheads="1"/>
          </p:cNvPicPr>
          <p:nvPr/>
        </p:nvPicPr>
        <p:blipFill>
          <a:blip r:embed="rId4" cstate="print"/>
          <a:srcRect/>
          <a:stretch>
            <a:fillRect/>
          </a:stretch>
        </p:blipFill>
        <p:spPr bwMode="auto">
          <a:xfrm>
            <a:off x="28575" y="0"/>
            <a:ext cx="914400" cy="914400"/>
          </a:xfrm>
          <a:prstGeom prst="rect">
            <a:avLst/>
          </a:prstGeom>
          <a:noFill/>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7" name="&quot;No&quot; Symbol 16"/>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Tree>
    <p:extLst>
      <p:ext uri="{BB962C8B-B14F-4D97-AF65-F5344CB8AC3E}">
        <p14:creationId xmlns:p14="http://schemas.microsoft.com/office/powerpoint/2010/main" val="4170111243"/>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a:t>Warning</a:t>
            </a:r>
          </a:p>
        </p:txBody>
      </p:sp>
      <p:sp>
        <p:nvSpPr>
          <p:cNvPr id="590868" name="Text Box 20"/>
          <p:cNvSpPr txBox="1">
            <a:spLocks noChangeArrowheads="1"/>
          </p:cNvSpPr>
          <p:nvPr/>
        </p:nvSpPr>
        <p:spPr bwMode="auto">
          <a:xfrm>
            <a:off x="3179763" y="5060271"/>
            <a:ext cx="5180012" cy="1605641"/>
          </a:xfrm>
          <a:prstGeom prst="rect">
            <a:avLst/>
          </a:prstGeom>
          <a:solidFill>
            <a:srgbClr val="9999FE"/>
          </a:solidFill>
          <a:ln w="12700">
            <a:solidFill>
              <a:schemeClr val="tx1"/>
            </a:solidFill>
            <a:miter lim="800000"/>
            <a:headEnd/>
            <a:tailEnd/>
          </a:ln>
        </p:spPr>
        <p:txBody>
          <a:bodyPr wrap="square">
            <a:spAutoFit/>
          </a:bodyPr>
          <a:lstStyle/>
          <a:p>
            <a:pPr algn="l">
              <a:spcBef>
                <a:spcPct val="0"/>
              </a:spcBef>
            </a:pPr>
            <a:r>
              <a:rPr lang="en-US" sz="1200" b="0" i="1" dirty="0">
                <a:solidFill>
                  <a:schemeClr val="tx1"/>
                </a:solidFill>
              </a:rPr>
              <a:t>Wet conditions are common during low-voltage electrocutions. Under dry conditions, human skin is very resistant. Wet skin dramatically drops the body's resistance.</a:t>
            </a:r>
            <a:r>
              <a:rPr lang="en-US" sz="1200" b="0" i="1" dirty="0">
                <a:solidFill>
                  <a:srgbClr val="000000"/>
                </a:solidFill>
              </a:rPr>
              <a:t> </a:t>
            </a:r>
          </a:p>
          <a:p>
            <a:pPr algn="l">
              <a:spcBef>
                <a:spcPct val="0"/>
              </a:spcBef>
            </a:pPr>
            <a:br>
              <a:rPr lang="en-US" sz="1200" b="0" i="1" dirty="0">
                <a:solidFill>
                  <a:srgbClr val="000000"/>
                </a:solidFill>
              </a:rPr>
            </a:br>
            <a:r>
              <a:rPr lang="en-US" sz="1200" i="1" dirty="0"/>
              <a:t>Dry Conditions: Current = Volts/Ohms = 120/100,000 = 1mA</a:t>
            </a:r>
            <a:br>
              <a:rPr lang="en-US" sz="1200" i="1" dirty="0"/>
            </a:br>
            <a:r>
              <a:rPr lang="en-US" sz="1200" i="1" dirty="0"/>
              <a:t>a barely perceptible level of current</a:t>
            </a:r>
            <a:br>
              <a:rPr lang="en-US" sz="1200" i="1" dirty="0"/>
            </a:br>
            <a:br>
              <a:rPr lang="en-US" sz="1200" i="1" dirty="0"/>
            </a:br>
            <a:r>
              <a:rPr lang="en-US" sz="1200" i="1" dirty="0"/>
              <a:t>Wet conditions: Current = Volts/Ohms = 120/1,000 = 120mA</a:t>
            </a:r>
            <a:br>
              <a:rPr lang="en-US" sz="1200" i="1" dirty="0"/>
            </a:br>
            <a:r>
              <a:rPr lang="en-US" sz="1200" i="1" dirty="0"/>
              <a:t>sufficient current to cause ventricular fibrillation</a:t>
            </a:r>
          </a:p>
        </p:txBody>
      </p:sp>
      <p:sp>
        <p:nvSpPr>
          <p:cNvPr id="590869" name="Text Box 21"/>
          <p:cNvSpPr txBox="1">
            <a:spLocks noChangeArrowheads="1"/>
          </p:cNvSpPr>
          <p:nvPr/>
        </p:nvSpPr>
        <p:spPr bwMode="auto">
          <a:xfrm>
            <a:off x="577850" y="3523679"/>
            <a:ext cx="6170613" cy="1384995"/>
          </a:xfrm>
          <a:prstGeom prst="rect">
            <a:avLst/>
          </a:prstGeom>
          <a:solidFill>
            <a:srgbClr val="FEFE99"/>
          </a:solidFill>
          <a:ln w="12700">
            <a:solidFill>
              <a:schemeClr val="tx1"/>
            </a:solidFill>
            <a:miter lim="800000"/>
            <a:headEnd/>
            <a:tailEnd/>
          </a:ln>
        </p:spPr>
        <p:txBody>
          <a:bodyPr wrap="square">
            <a:spAutoFit/>
          </a:bodyPr>
          <a:lstStyle/>
          <a:p>
            <a:pPr algn="l">
              <a:spcBef>
                <a:spcPct val="0"/>
              </a:spcBef>
            </a:pPr>
            <a:r>
              <a:rPr lang="en-US" sz="1200" b="0" i="1" dirty="0">
                <a:solidFill>
                  <a:srgbClr val="000000"/>
                </a:solidFill>
              </a:rPr>
              <a:t>When muscular contraction caused by stimulation does not allow the victim to free himself from the circuit, even relatively low voltages can be extremely dangerous, because the degree of injury increases with the length of time the body is in the circuit. </a:t>
            </a:r>
          </a:p>
          <a:p>
            <a:pPr algn="l">
              <a:spcBef>
                <a:spcPct val="0"/>
              </a:spcBef>
            </a:pPr>
            <a:r>
              <a:rPr lang="en-US" sz="1200" b="0" i="1" dirty="0">
                <a:solidFill>
                  <a:srgbClr val="000000"/>
                </a:solidFill>
              </a:rPr>
              <a:t>LOW VOLTAGE DOES NOT IMPLY LOW HAZARD! </a:t>
            </a:r>
          </a:p>
          <a:p>
            <a:pPr algn="l">
              <a:spcBef>
                <a:spcPct val="0"/>
              </a:spcBef>
            </a:pPr>
            <a:endParaRPr lang="en-US" sz="1200" b="0" i="1" dirty="0">
              <a:solidFill>
                <a:srgbClr val="000000"/>
              </a:solidFill>
            </a:endParaRPr>
          </a:p>
          <a:p>
            <a:pPr>
              <a:spcBef>
                <a:spcPct val="0"/>
              </a:spcBef>
            </a:pPr>
            <a:r>
              <a:rPr lang="en-US" sz="1200" i="1" dirty="0">
                <a:solidFill>
                  <a:srgbClr val="990033"/>
                </a:solidFill>
              </a:rPr>
              <a:t>100mA for 3 seconds = 900mA for .03 seconds</a:t>
            </a:r>
            <a:br>
              <a:rPr lang="en-US" sz="1200" i="1" dirty="0">
                <a:solidFill>
                  <a:srgbClr val="990033"/>
                </a:solidFill>
              </a:rPr>
            </a:br>
            <a:r>
              <a:rPr lang="en-US" sz="1200" i="1" dirty="0">
                <a:solidFill>
                  <a:srgbClr val="990033"/>
                </a:solidFill>
              </a:rPr>
              <a:t>in causing fibrillation</a:t>
            </a:r>
          </a:p>
        </p:txBody>
      </p:sp>
      <p:sp>
        <p:nvSpPr>
          <p:cNvPr id="46089" name="Rectangle 23"/>
          <p:cNvSpPr>
            <a:spLocks noChangeArrowheads="1"/>
          </p:cNvSpPr>
          <p:nvPr/>
        </p:nvSpPr>
        <p:spPr bwMode="auto">
          <a:xfrm>
            <a:off x="2428875" y="188913"/>
            <a:ext cx="184150" cy="822325"/>
          </a:xfrm>
          <a:prstGeom prst="rect">
            <a:avLst/>
          </a:prstGeom>
          <a:noFill/>
          <a:ln w="12700">
            <a:noFill/>
            <a:miter lim="800000"/>
            <a:headEnd/>
            <a:tailEnd/>
          </a:ln>
        </p:spPr>
        <p:txBody>
          <a:bodyPr wrap="none" anchor="ctr">
            <a:spAutoFit/>
          </a:bodyPr>
          <a:lstStyle/>
          <a:p>
            <a:pPr algn="l" eaLnBrk="1" hangingPunct="1">
              <a:spcBef>
                <a:spcPct val="0"/>
              </a:spcBef>
            </a:pPr>
            <a:br>
              <a:rPr lang="en-US" sz="2400" b="0" dirty="0">
                <a:solidFill>
                  <a:schemeClr val="tx1"/>
                </a:solidFill>
                <a:latin typeface="Times New Roman" pitchFamily="18" charset="0"/>
              </a:rPr>
            </a:br>
            <a:endParaRPr lang="en-US" sz="2400" b="0" dirty="0">
              <a:solidFill>
                <a:schemeClr val="tx1"/>
              </a:solidFill>
              <a:latin typeface="Times New Roman" pitchFamily="18" charset="0"/>
            </a:endParaRPr>
          </a:p>
        </p:txBody>
      </p:sp>
      <p:graphicFrame>
        <p:nvGraphicFramePr>
          <p:cNvPr id="590872" name="Group 24"/>
          <p:cNvGraphicFramePr>
            <a:graphicFrameLocks noGrp="1"/>
          </p:cNvGraphicFramePr>
          <p:nvPr/>
        </p:nvGraphicFramePr>
        <p:xfrm>
          <a:off x="3700463" y="2032988"/>
          <a:ext cx="5111750" cy="1339095"/>
        </p:xfrm>
        <a:graphic>
          <a:graphicData uri="http://schemas.openxmlformats.org/drawingml/2006/table">
            <a:tbl>
              <a:tblPr/>
              <a:tblGrid>
                <a:gridCol w="5111750">
                  <a:extLst>
                    <a:ext uri="{9D8B030D-6E8A-4147-A177-3AD203B41FA5}">
                      <a16:colId xmlns:a16="http://schemas.microsoft.com/office/drawing/2014/main" val="20000"/>
                    </a:ext>
                  </a:extLst>
                </a:gridCol>
              </a:tblGrid>
              <a:tr h="5799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chemeClr val="tx1"/>
                          </a:solidFill>
                          <a:effectLst/>
                          <a:latin typeface="Arial" pitchFamily="34" charset="0"/>
                        </a:rPr>
                        <a:t>High voltage electrical energy greatly reduces the body's resistance by quickly breaking down human skin. Once the skin is punctured, the lowered resistance results in massive current flow.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99FE"/>
                    </a:solidFill>
                  </a:tcPr>
                </a:tc>
                <a:extLst>
                  <a:ext uri="{0D108BD9-81ED-4DB2-BD59-A6C34878D82A}">
                    <a16:rowId xmlns:a16="http://schemas.microsoft.com/office/drawing/2014/main" val="10000"/>
                  </a:ext>
                </a:extLst>
              </a:tr>
              <a:tr h="7591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pitchFamily="34" charset="0"/>
                        </a:rPr>
                        <a:t>Ohm's law is used to demonstrate the action.</a:t>
                      </a:r>
                      <a:br>
                        <a:rPr kumimoji="0" lang="en-US" sz="1000" b="1" i="1" u="none" strike="noStrike" cap="none" normalizeH="0" baseline="0" dirty="0">
                          <a:ln>
                            <a:noFill/>
                          </a:ln>
                          <a:solidFill>
                            <a:schemeClr val="tx1"/>
                          </a:solidFill>
                          <a:effectLst/>
                          <a:latin typeface="Arial" pitchFamily="34" charset="0"/>
                        </a:rPr>
                      </a:br>
                      <a:r>
                        <a:rPr kumimoji="0" lang="en-US" sz="1000" b="1" i="1" u="none" strike="noStrike" cap="none" normalizeH="0" baseline="0" dirty="0">
                          <a:ln>
                            <a:noFill/>
                          </a:ln>
                          <a:solidFill>
                            <a:schemeClr val="tx1"/>
                          </a:solidFill>
                          <a:effectLst/>
                          <a:latin typeface="Arial" pitchFamily="34" charset="0"/>
                        </a:rPr>
                        <a:t>At 1,000 volts, Current = Volts/Ohms = 1,000/500 = 2 Amps</a:t>
                      </a:r>
                      <a:br>
                        <a:rPr kumimoji="0" lang="en-US" sz="1000" b="1" i="1" u="none" strike="noStrike" cap="none" normalizeH="0" baseline="0" dirty="0">
                          <a:ln>
                            <a:noFill/>
                          </a:ln>
                          <a:solidFill>
                            <a:schemeClr val="tx1"/>
                          </a:solidFill>
                          <a:effectLst/>
                          <a:latin typeface="Arial" pitchFamily="34" charset="0"/>
                        </a:rPr>
                      </a:br>
                      <a:r>
                        <a:rPr kumimoji="0" lang="en-US" sz="1000" b="1" i="1" u="none" strike="noStrike" cap="none" normalizeH="0" baseline="0" dirty="0">
                          <a:ln>
                            <a:noFill/>
                          </a:ln>
                          <a:solidFill>
                            <a:schemeClr val="tx1"/>
                          </a:solidFill>
                          <a:effectLst/>
                          <a:latin typeface="Arial" pitchFamily="34" charset="0"/>
                        </a:rPr>
                        <a:t>which can cause cardiac standstill and serious damage to internal organs.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9999FE"/>
                    </a:solidFill>
                  </a:tcPr>
                </a:tc>
                <a:extLst>
                  <a:ext uri="{0D108BD9-81ED-4DB2-BD59-A6C34878D82A}">
                    <a16:rowId xmlns:a16="http://schemas.microsoft.com/office/drawing/2014/main" val="10001"/>
                  </a:ext>
                </a:extLst>
              </a:tr>
            </a:tbl>
          </a:graphicData>
        </a:graphic>
      </p:graphicFrame>
      <p:grpSp>
        <p:nvGrpSpPr>
          <p:cNvPr id="2" name="Group 21"/>
          <p:cNvGrpSpPr/>
          <p:nvPr/>
        </p:nvGrpSpPr>
        <p:grpSpPr>
          <a:xfrm>
            <a:off x="1054100" y="872665"/>
            <a:ext cx="7092950" cy="1068387"/>
            <a:chOff x="1054100" y="1217613"/>
            <a:chExt cx="7092950" cy="1068387"/>
          </a:xfrm>
        </p:grpSpPr>
        <p:sp>
          <p:nvSpPr>
            <p:cNvPr id="23" name="Rectangle 16"/>
            <p:cNvSpPr>
              <a:spLocks noChangeArrowheads="1"/>
            </p:cNvSpPr>
            <p:nvPr/>
          </p:nvSpPr>
          <p:spPr bwMode="auto">
            <a:xfrm>
              <a:off x="1054100" y="1225550"/>
              <a:ext cx="7092950" cy="1054100"/>
            </a:xfrm>
            <a:prstGeom prst="rect">
              <a:avLst/>
            </a:prstGeom>
            <a:solidFill>
              <a:srgbClr val="FE9B03"/>
            </a:solidFill>
            <a:ln w="12700">
              <a:solidFill>
                <a:schemeClr val="bg2"/>
              </a:solidFill>
              <a:miter lim="800000"/>
              <a:headEnd/>
              <a:tailEnd/>
            </a:ln>
          </p:spPr>
          <p:txBody>
            <a:bodyPr wrap="none" anchor="ctr"/>
            <a:lstStyle/>
            <a:p>
              <a:endParaRPr lang="en-US" dirty="0"/>
            </a:p>
          </p:txBody>
        </p:sp>
        <p:sp>
          <p:nvSpPr>
            <p:cNvPr id="24" name="Rectangle 17"/>
            <p:cNvSpPr>
              <a:spLocks noChangeArrowheads="1"/>
            </p:cNvSpPr>
            <p:nvPr/>
          </p:nvSpPr>
          <p:spPr bwMode="auto">
            <a:xfrm>
              <a:off x="1057275" y="1217613"/>
              <a:ext cx="7086600" cy="1068387"/>
            </a:xfrm>
            <a:prstGeom prst="rect">
              <a:avLst/>
            </a:prstGeom>
            <a:noFill/>
            <a:ln w="12700">
              <a:noFill/>
              <a:miter lim="800000"/>
              <a:headEnd/>
              <a:tailEnd/>
            </a:ln>
          </p:spPr>
          <p:txBody>
            <a:bodyPr lIns="90488" tIns="44450" rIns="90488" bIns="44450" anchor="ctr"/>
            <a:lstStyle/>
            <a:p>
              <a:pPr algn="ctr">
                <a:spcBef>
                  <a:spcPct val="0"/>
                </a:spcBef>
              </a:pPr>
              <a:r>
                <a:rPr lang="en-US" sz="4400" i="1" dirty="0">
                  <a:solidFill>
                    <a:srgbClr val="000000"/>
                  </a:solidFill>
                  <a:latin typeface="Times New Roman" pitchFamily="18" charset="0"/>
                </a:rPr>
                <a:t>WARNING</a:t>
              </a:r>
              <a:br>
                <a:rPr lang="en-US" sz="4400" i="1" dirty="0">
                  <a:solidFill>
                    <a:srgbClr val="000000"/>
                  </a:solidFill>
                  <a:latin typeface="Times New Roman" pitchFamily="18" charset="0"/>
                </a:rPr>
              </a:br>
              <a:r>
                <a:rPr lang="en-US" sz="3200" i="1" dirty="0">
                  <a:solidFill>
                    <a:srgbClr val="000000"/>
                  </a:solidFill>
                  <a:latin typeface="Times New Roman" pitchFamily="18" charset="0"/>
                </a:rPr>
                <a:t>LETHAL VOLTAGES ARE PRESENT!</a:t>
              </a:r>
            </a:p>
          </p:txBody>
        </p:sp>
        <p:pic>
          <p:nvPicPr>
            <p:cNvPr id="25" name="Picture 1029" descr="haz general warning"/>
            <p:cNvPicPr>
              <a:picLocks noChangeAspect="1" noChangeArrowheads="1"/>
            </p:cNvPicPr>
            <p:nvPr/>
          </p:nvPicPr>
          <p:blipFill>
            <a:blip r:embed="rId3" cstate="print"/>
            <a:srcRect/>
            <a:stretch>
              <a:fillRect/>
            </a:stretch>
          </p:blipFill>
          <p:spPr bwMode="auto">
            <a:xfrm>
              <a:off x="2486025" y="1270000"/>
              <a:ext cx="655638" cy="571500"/>
            </a:xfrm>
            <a:prstGeom prst="rect">
              <a:avLst/>
            </a:prstGeom>
            <a:noFill/>
            <a:ln w="9525">
              <a:noFill/>
              <a:miter lim="800000"/>
              <a:headEnd/>
              <a:tailEnd/>
            </a:ln>
          </p:spPr>
        </p:pic>
        <p:pic>
          <p:nvPicPr>
            <p:cNvPr id="26" name="Picture 1030" descr="haz general warning"/>
            <p:cNvPicPr>
              <a:picLocks noChangeAspect="1" noChangeArrowheads="1"/>
            </p:cNvPicPr>
            <p:nvPr/>
          </p:nvPicPr>
          <p:blipFill>
            <a:blip r:embed="rId3" cstate="print"/>
            <a:srcRect/>
            <a:stretch>
              <a:fillRect/>
            </a:stretch>
          </p:blipFill>
          <p:spPr bwMode="auto">
            <a:xfrm>
              <a:off x="6218238" y="1255713"/>
              <a:ext cx="655637" cy="571500"/>
            </a:xfrm>
            <a:prstGeom prst="rect">
              <a:avLst/>
            </a:prstGeom>
            <a:noFill/>
            <a:ln w="9525">
              <a:noFill/>
              <a:miter lim="800000"/>
              <a:headEnd/>
              <a:tailEnd/>
            </a:ln>
          </p:spPr>
        </p:pic>
      </p:grpSp>
      <p:sp>
        <p:nvSpPr>
          <p:cNvPr id="12" name="AutoShape 24"/>
          <p:cNvSpPr>
            <a:spLocks noChangeArrowheads="1"/>
          </p:cNvSpPr>
          <p:nvPr/>
        </p:nvSpPr>
        <p:spPr bwMode="auto">
          <a:xfrm rot="-625540">
            <a:off x="2322513" y="2065338"/>
            <a:ext cx="4071937" cy="3571875"/>
          </a:xfrm>
          <a:prstGeom prst="star16">
            <a:avLst>
              <a:gd name="adj" fmla="val 37500"/>
            </a:avLst>
          </a:prstGeom>
          <a:solidFill>
            <a:schemeClr val="accent1"/>
          </a:solidFill>
          <a:ln w="12700">
            <a:solidFill>
              <a:schemeClr val="tx1"/>
            </a:solidFill>
            <a:miter lim="800000"/>
            <a:headEnd/>
            <a:tailEnd/>
          </a:ln>
        </p:spPr>
        <p:txBody>
          <a:bodyPr anchor="ctr"/>
          <a:lstStyle/>
          <a:p>
            <a:pPr algn="ctr">
              <a:spcBef>
                <a:spcPct val="0"/>
              </a:spcBef>
            </a:pPr>
            <a:r>
              <a:rPr lang="en-US" sz="1400" i="1" dirty="0">
                <a:solidFill>
                  <a:schemeClr val="tx1"/>
                </a:solidFill>
              </a:rPr>
              <a:t>Note that a difference of barely more than 100 </a:t>
            </a:r>
            <a:r>
              <a:rPr lang="en-US" sz="1400" i="1" dirty="0" err="1">
                <a:solidFill>
                  <a:schemeClr val="tx1"/>
                </a:solidFill>
              </a:rPr>
              <a:t>milliamperes</a:t>
            </a:r>
            <a:r>
              <a:rPr lang="en-US" sz="1400" i="1" dirty="0">
                <a:solidFill>
                  <a:schemeClr val="tx1"/>
                </a:solidFill>
              </a:rPr>
              <a:t> exists between a current that is barely perceptible and one that can kill!</a:t>
            </a:r>
            <a:endParaRPr lang="en-US" sz="1400" b="0" i="1" dirty="0">
              <a:solidFill>
                <a:schemeClr val="tx1"/>
              </a:solidFill>
            </a:endParaRPr>
          </a:p>
          <a:p>
            <a:pPr algn="ctr">
              <a:spcBef>
                <a:spcPct val="0"/>
              </a:spcBef>
            </a:pPr>
            <a:endParaRPr lang="en-US" sz="1400" b="0" i="1" dirty="0">
              <a:solidFill>
                <a:schemeClr val="tx1"/>
              </a:solidFill>
            </a:endParaRPr>
          </a:p>
        </p:txBody>
      </p:sp>
      <p:pic>
        <p:nvPicPr>
          <p:cNvPr id="13" name="Picture 3" descr="C:\Documents and Settings\christopher_amick\Local Settings\Temporary Internet Files\Content.IE5\01YHUPM5\MC900433815[1].png"/>
          <p:cNvPicPr>
            <a:picLocks noChangeAspect="1" noChangeArrowheads="1"/>
          </p:cNvPicPr>
          <p:nvPr/>
        </p:nvPicPr>
        <p:blipFill>
          <a:blip r:embed="rId4" cstate="print"/>
          <a:srcRect/>
          <a:stretch>
            <a:fillRect/>
          </a:stretch>
        </p:blipFill>
        <p:spPr bwMode="auto">
          <a:xfrm>
            <a:off x="28575" y="0"/>
            <a:ext cx="914400" cy="914400"/>
          </a:xfrm>
          <a:prstGeom prst="rect">
            <a:avLst/>
          </a:prstGeom>
          <a:noFill/>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8" name="&quot;No&quot; Symbol 17"/>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Tree>
    <p:extLst>
      <p:ext uri="{BB962C8B-B14F-4D97-AF65-F5344CB8AC3E}">
        <p14:creationId xmlns:p14="http://schemas.microsoft.com/office/powerpoint/2010/main" val="163217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style.rotation</p:attrName>
                                        </p:attrNameLst>
                                      </p:cBhvr>
                                      <p:tavLst>
                                        <p:tav tm="0">
                                          <p:val>
                                            <p:fltVal val="720"/>
                                          </p:val>
                                        </p:tav>
                                        <p:tav tm="100000">
                                          <p:val>
                                            <p:fltVal val="0"/>
                                          </p:val>
                                        </p:tav>
                                      </p:tavLst>
                                    </p:anim>
                                    <p:anim calcmode="lin" valueType="num">
                                      <p:cBhvr>
                                        <p:cTn id="9" dur="2000" fill="hold"/>
                                        <p:tgtEl>
                                          <p:spTgt spid="12"/>
                                        </p:tgtEl>
                                        <p:attrNameLst>
                                          <p:attrName>ppt_h</p:attrName>
                                        </p:attrNameLst>
                                      </p:cBhvr>
                                      <p:tavLst>
                                        <p:tav tm="0">
                                          <p:val>
                                            <p:fltVal val="0"/>
                                          </p:val>
                                        </p:tav>
                                        <p:tav tm="100000">
                                          <p:val>
                                            <p:strVal val="#ppt_h"/>
                                          </p:val>
                                        </p:tav>
                                      </p:tavLst>
                                    </p:anim>
                                    <p:anim calcmode="lin" valueType="num">
                                      <p:cBhvr>
                                        <p:cTn id="10"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0497" y="1977686"/>
            <a:ext cx="4762500" cy="3000375"/>
          </a:xfrm>
        </p:spPr>
        <p:txBody>
          <a:bodyPr/>
          <a:lstStyle/>
          <a:p>
            <a:pPr>
              <a:buFont typeface="Wingdings" pitchFamily="2" charset="2"/>
              <a:buChar char="q"/>
            </a:pPr>
            <a:r>
              <a:rPr lang="en-US" sz="1600" dirty="0"/>
              <a:t>  Apply Input Power to the </a:t>
            </a:r>
            <a:r>
              <a:rPr lang="en-US" sz="1600" dirty="0" err="1"/>
              <a:t>Reeler</a:t>
            </a:r>
            <a:endParaRPr lang="en-US" sz="1600" dirty="0"/>
          </a:p>
          <a:p>
            <a:pPr>
              <a:buFont typeface="Wingdings" pitchFamily="2" charset="2"/>
              <a:buChar char="q"/>
            </a:pPr>
            <a:r>
              <a:rPr lang="en-US" sz="1600" dirty="0"/>
              <a:t>  Check Line Voltage</a:t>
            </a:r>
          </a:p>
          <a:p>
            <a:pPr>
              <a:buFont typeface="Wingdings" pitchFamily="2" charset="2"/>
              <a:buChar char="q"/>
            </a:pPr>
            <a:r>
              <a:rPr lang="en-US" sz="1600" dirty="0"/>
              <a:t>  Check 24V Power Supply</a:t>
            </a:r>
          </a:p>
          <a:p>
            <a:pPr>
              <a:buFont typeface="Wingdings" pitchFamily="2" charset="2"/>
              <a:buChar char="q"/>
            </a:pPr>
            <a:r>
              <a:rPr lang="en-US" sz="1600" dirty="0"/>
              <a:t>  Check Movement of cable when buttons         pressed.</a:t>
            </a:r>
          </a:p>
        </p:txBody>
      </p:sp>
      <p:pic>
        <p:nvPicPr>
          <p:cNvPr id="9"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28575" y="0"/>
            <a:ext cx="914400" cy="914400"/>
          </a:xfrm>
          <a:prstGeom prst="rect">
            <a:avLst/>
          </a:prstGeom>
          <a:noFill/>
        </p:spPr>
      </p:pic>
      <p:sp>
        <p:nvSpPr>
          <p:cNvPr id="3" name="Title 2"/>
          <p:cNvSpPr>
            <a:spLocks noGrp="1"/>
          </p:cNvSpPr>
          <p:nvPr>
            <p:ph type="title"/>
          </p:nvPr>
        </p:nvSpPr>
        <p:spPr/>
        <p:txBody>
          <a:bodyPr/>
          <a:lstStyle/>
          <a:p>
            <a:r>
              <a:rPr lang="en-US" dirty="0"/>
              <a:t>Test Procedure Checklist</a:t>
            </a:r>
          </a:p>
        </p:txBody>
      </p:sp>
      <p:sp>
        <p:nvSpPr>
          <p:cNvPr id="8" name="TextBox 7"/>
          <p:cNvSpPr txBox="1"/>
          <p:nvPr/>
        </p:nvSpPr>
        <p:spPr>
          <a:xfrm>
            <a:off x="723900" y="962025"/>
            <a:ext cx="7696200" cy="830997"/>
          </a:xfrm>
          <a:prstGeom prst="rect">
            <a:avLst/>
          </a:prstGeom>
          <a:noFill/>
        </p:spPr>
        <p:txBody>
          <a:bodyPr wrap="square" rtlCol="0">
            <a:spAutoFit/>
          </a:bodyPr>
          <a:lstStyle/>
          <a:p>
            <a:pPr algn="ctr">
              <a:buNone/>
            </a:pPr>
            <a:r>
              <a:rPr lang="en-US" sz="2400" b="1" u="sng" dirty="0">
                <a:solidFill>
                  <a:schemeClr val="tx1"/>
                </a:solidFill>
                <a:latin typeface="Arial" pitchFamily="34" charset="0"/>
                <a:cs typeface="Arial" pitchFamily="34" charset="0"/>
              </a:rPr>
              <a:t>Complete the following after proper safety precautions have been taken</a:t>
            </a:r>
          </a:p>
        </p:txBody>
      </p:sp>
      <p:pic>
        <p:nvPicPr>
          <p:cNvPr id="10"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4924425" y="2784929"/>
            <a:ext cx="1385888" cy="1385888"/>
          </a:xfrm>
          <a:prstGeom prst="rect">
            <a:avLst/>
          </a:prstGeom>
          <a:noFill/>
        </p:spPr>
      </p:pic>
      <p:sp>
        <p:nvSpPr>
          <p:cNvPr id="18" name="Rounded Rectangle 17"/>
          <p:cNvSpPr/>
          <p:nvPr/>
        </p:nvSpPr>
        <p:spPr bwMode="auto">
          <a:xfrm>
            <a:off x="342900" y="1895475"/>
            <a:ext cx="8458200" cy="3164797"/>
          </a:xfrm>
          <a:prstGeom prst="roundRect">
            <a:avLst>
              <a:gd name="adj" fmla="val 8621"/>
            </a:avLst>
          </a:prstGeom>
          <a:noFill/>
          <a:ln w="38100" cap="flat" cmpd="sng" algn="ctr">
            <a:solidFill>
              <a:srgbClr val="C2CD23"/>
            </a:solidFill>
            <a:prstDash val="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9169" y="3273567"/>
            <a:ext cx="1030020" cy="377311"/>
          </a:xfrm>
          <a:prstGeom prst="rect">
            <a:avLst/>
          </a:prstGeom>
        </p:spPr>
      </p:pic>
      <p:sp>
        <p:nvSpPr>
          <p:cNvPr id="20" name="&quot;No&quot; Symbol 19"/>
          <p:cNvSpPr>
            <a:spLocks noChangeAspect="1"/>
          </p:cNvSpPr>
          <p:nvPr/>
        </p:nvSpPr>
        <p:spPr bwMode="auto">
          <a:xfrm>
            <a:off x="7062810" y="3041599"/>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Tree>
    <p:extLst>
      <p:ext uri="{BB962C8B-B14F-4D97-AF65-F5344CB8AC3E}">
        <p14:creationId xmlns:p14="http://schemas.microsoft.com/office/powerpoint/2010/main" val="29652726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1000"/>
                                        <p:tgtEl>
                                          <p:spTgt spid="4">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1000"/>
                                        <p:tgtEl>
                                          <p:spTgt spid="4">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left)">
                                      <p:cBhvr>
                                        <p:cTn id="16" dur="1000"/>
                                        <p:tgtEl>
                                          <p:spTgt spid="4">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1000"/>
                                        <p:tgtEl>
                                          <p:spTgt spid="18"/>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 Power</a:t>
            </a:r>
          </a:p>
        </p:txBody>
      </p:sp>
      <p:sp>
        <p:nvSpPr>
          <p:cNvPr id="3" name="Text Placeholder 2"/>
          <p:cNvSpPr>
            <a:spLocks noGrp="1"/>
          </p:cNvSpPr>
          <p:nvPr>
            <p:ph type="body" idx="4294967295"/>
          </p:nvPr>
        </p:nvSpPr>
        <p:spPr>
          <a:xfrm>
            <a:off x="97655" y="1074198"/>
            <a:ext cx="8948690" cy="5507577"/>
          </a:xfrm>
        </p:spPr>
        <p:txBody>
          <a:bodyPr/>
          <a:lstStyle/>
          <a:p>
            <a:pPr lvl="0"/>
            <a:r>
              <a:rPr lang="en-US" sz="2000" dirty="0"/>
              <a:t>  If the </a:t>
            </a:r>
            <a:r>
              <a:rPr lang="en-US" sz="2000" dirty="0" err="1"/>
              <a:t>Reeler</a:t>
            </a:r>
            <a:r>
              <a:rPr lang="en-US" sz="2000" dirty="0"/>
              <a:t> fails to operate at all, or only operates in one direction, the most likely cause of the problem is that some part of the electrical system has failed.  The following guide will help you to troubleshoot and repair the </a:t>
            </a:r>
            <a:r>
              <a:rPr lang="en-US" sz="2000" dirty="0" err="1"/>
              <a:t>Reeler</a:t>
            </a:r>
            <a:r>
              <a:rPr lang="en-US" sz="2000" dirty="0"/>
              <a:t> motor and control circuits.</a:t>
            </a:r>
          </a:p>
          <a:p>
            <a:pPr lvl="0"/>
            <a:r>
              <a:rPr lang="en-US" sz="2000" dirty="0"/>
              <a:t>In general, the problem will fall into one of two categories, either the </a:t>
            </a:r>
            <a:r>
              <a:rPr lang="en-US" sz="2000" dirty="0" err="1"/>
              <a:t>Reeler</a:t>
            </a:r>
            <a:r>
              <a:rPr lang="en-US" sz="2000" dirty="0"/>
              <a:t> does not operate in either direction or the unit only operates in one direction (IN or OUT).</a:t>
            </a:r>
          </a:p>
          <a:p>
            <a:pPr lvl="0"/>
            <a:endParaRPr lang="en-US" sz="1800" dirty="0"/>
          </a:p>
        </p:txBody>
      </p:sp>
      <p:pic>
        <p:nvPicPr>
          <p:cNvPr id="7"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28575" y="0"/>
            <a:ext cx="914400" cy="9144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1" name="&quot;No&quot; Symbol 10"/>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Tree>
    <p:extLst>
      <p:ext uri="{BB962C8B-B14F-4D97-AF65-F5344CB8AC3E}">
        <p14:creationId xmlns:p14="http://schemas.microsoft.com/office/powerpoint/2010/main" val="132707611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Reeler</a:t>
            </a:r>
            <a:r>
              <a:rPr lang="en-US" dirty="0"/>
              <a:t> doesn’t operate in either direction</a:t>
            </a:r>
          </a:p>
        </p:txBody>
      </p:sp>
      <p:sp>
        <p:nvSpPr>
          <p:cNvPr id="3" name="Text Placeholder 2"/>
          <p:cNvSpPr>
            <a:spLocks noGrp="1"/>
          </p:cNvSpPr>
          <p:nvPr>
            <p:ph type="body" idx="4294967295"/>
          </p:nvPr>
        </p:nvSpPr>
        <p:spPr>
          <a:xfrm>
            <a:off x="97655" y="1074198"/>
            <a:ext cx="8948022" cy="1855815"/>
          </a:xfrm>
        </p:spPr>
        <p:txBody>
          <a:bodyPr/>
          <a:lstStyle/>
          <a:p>
            <a:pPr lvl="0"/>
            <a:r>
              <a:rPr lang="en-US" sz="2000" dirty="0"/>
              <a:t>  1. Check the Supply Voltage at the Relay Box.</a:t>
            </a:r>
          </a:p>
          <a:p>
            <a:pPr lvl="1"/>
            <a:r>
              <a:rPr lang="en-US" sz="1800" dirty="0"/>
              <a:t> CHECK CORRECT VOLTAGE — On the relay box, measure the voltage between input power terminals. The power supply to the unit should be connected via a fuse or circuit breaker (Fuse rating: 24 VDC: 15 amps). If no voltage is observed at the relay box, check for a tripped breaker, blown fuse or other electrical supply problem.</a:t>
            </a:r>
          </a:p>
        </p:txBody>
      </p:sp>
      <p:pic>
        <p:nvPicPr>
          <p:cNvPr id="7"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28575" y="0"/>
            <a:ext cx="914400" cy="9144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1" name="&quot;No&quot; Symbol 10"/>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8207" y="3267686"/>
            <a:ext cx="4637777" cy="2946301"/>
          </a:xfrm>
          <a:prstGeom prst="rect">
            <a:avLst/>
          </a:prstGeom>
        </p:spPr>
      </p:pic>
      <p:sp>
        <p:nvSpPr>
          <p:cNvPr id="5" name="TextBox 4"/>
          <p:cNvSpPr txBox="1"/>
          <p:nvPr/>
        </p:nvSpPr>
        <p:spPr>
          <a:xfrm>
            <a:off x="97655" y="3267686"/>
            <a:ext cx="4091141" cy="923330"/>
          </a:xfrm>
          <a:prstGeom prst="rect">
            <a:avLst/>
          </a:prstGeom>
          <a:noFill/>
        </p:spPr>
        <p:txBody>
          <a:bodyPr wrap="square" rtlCol="0">
            <a:spAutoFit/>
          </a:bodyPr>
          <a:lstStyle/>
          <a:p>
            <a:pPr lvl="0"/>
            <a:r>
              <a:rPr lang="en-US" sz="1800" dirty="0"/>
              <a:t>CHECK VOLTAGE POLARITY — Verify that power is supplied to the unit with the correct polarity.</a:t>
            </a:r>
          </a:p>
        </p:txBody>
      </p:sp>
    </p:spTree>
    <p:extLst>
      <p:ext uri="{BB962C8B-B14F-4D97-AF65-F5344CB8AC3E}">
        <p14:creationId xmlns:p14="http://schemas.microsoft.com/office/powerpoint/2010/main" val="260248862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Reeler</a:t>
            </a:r>
            <a:r>
              <a:rPr lang="en-US" dirty="0"/>
              <a:t> doesn’t operate in either direction</a:t>
            </a:r>
          </a:p>
        </p:txBody>
      </p:sp>
      <p:sp>
        <p:nvSpPr>
          <p:cNvPr id="3" name="Text Placeholder 2"/>
          <p:cNvSpPr>
            <a:spLocks noGrp="1"/>
          </p:cNvSpPr>
          <p:nvPr>
            <p:ph type="body" idx="4294967295"/>
          </p:nvPr>
        </p:nvSpPr>
        <p:spPr>
          <a:xfrm>
            <a:off x="97655" y="1074198"/>
            <a:ext cx="8948022" cy="1855815"/>
          </a:xfrm>
        </p:spPr>
        <p:txBody>
          <a:bodyPr/>
          <a:lstStyle/>
          <a:p>
            <a:pPr lvl="0"/>
            <a:r>
              <a:rPr lang="en-US" sz="2000" dirty="0"/>
              <a:t>  2. Check the operation of the motor</a:t>
            </a:r>
          </a:p>
          <a:p>
            <a:pPr lvl="1"/>
            <a:r>
              <a:rPr lang="en-US" sz="1800" dirty="0"/>
              <a:t> Remove the motor leads from terminal connectors on the relay box. Connect the power directly to the motor leads (polarity is not important). The motor should operate in one direction; reversing the power / motor lead connection will reverse the motor direction.</a:t>
            </a:r>
          </a:p>
        </p:txBody>
      </p:sp>
      <p:pic>
        <p:nvPicPr>
          <p:cNvPr id="7"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28575" y="0"/>
            <a:ext cx="914400" cy="9144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1" name="&quot;No&quot; Symbol 10"/>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1" y="2658086"/>
            <a:ext cx="4637777" cy="2946301"/>
          </a:xfrm>
          <a:prstGeom prst="rect">
            <a:avLst/>
          </a:prstGeom>
        </p:spPr>
      </p:pic>
      <p:sp>
        <p:nvSpPr>
          <p:cNvPr id="5" name="TextBox 4"/>
          <p:cNvSpPr txBox="1"/>
          <p:nvPr/>
        </p:nvSpPr>
        <p:spPr>
          <a:xfrm>
            <a:off x="97655" y="3267686"/>
            <a:ext cx="4091141" cy="707886"/>
          </a:xfrm>
          <a:prstGeom prst="rect">
            <a:avLst/>
          </a:prstGeom>
          <a:noFill/>
        </p:spPr>
        <p:txBody>
          <a:bodyPr wrap="square" rtlCol="0">
            <a:spAutoFit/>
          </a:bodyPr>
          <a:lstStyle/>
          <a:p>
            <a:pPr lvl="0"/>
            <a:r>
              <a:rPr lang="en-US" sz="2000" dirty="0"/>
              <a:t>If the motor fails to operate at this point, motor replacement is required</a:t>
            </a:r>
          </a:p>
        </p:txBody>
      </p:sp>
      <p:sp>
        <p:nvSpPr>
          <p:cNvPr id="6" name="TextBox 5"/>
          <p:cNvSpPr txBox="1"/>
          <p:nvPr/>
        </p:nvSpPr>
        <p:spPr>
          <a:xfrm>
            <a:off x="222415" y="5627428"/>
            <a:ext cx="8698501" cy="1077218"/>
          </a:xfrm>
          <a:prstGeom prst="rect">
            <a:avLst/>
          </a:prstGeom>
          <a:noFill/>
        </p:spPr>
        <p:txBody>
          <a:bodyPr wrap="square" rtlCol="0">
            <a:spAutoFit/>
          </a:bodyPr>
          <a:lstStyle/>
          <a:p>
            <a:pPr>
              <a:buNone/>
            </a:pPr>
            <a:r>
              <a:rPr lang="en-US" sz="1600" b="1" dirty="0">
                <a:latin typeface="Arial" pitchFamily="34" charset="0"/>
                <a:cs typeface="Arial" pitchFamily="34" charset="0"/>
              </a:rPr>
              <a:t>IMPORTANT Motor leads MUST be disconnected from relay terminal connections in order to test motor operation. Failure to remove the motor leads from the relay box before applying power to the motor leads will cause damage to the relay box components.</a:t>
            </a:r>
            <a:endParaRPr lang="en-US" sz="1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63116709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Reeler</a:t>
            </a:r>
            <a:r>
              <a:rPr lang="en-US" dirty="0"/>
              <a:t> doesn’t operate in either direction</a:t>
            </a:r>
          </a:p>
        </p:txBody>
      </p:sp>
      <p:sp>
        <p:nvSpPr>
          <p:cNvPr id="3" name="Text Placeholder 2"/>
          <p:cNvSpPr>
            <a:spLocks noGrp="1"/>
          </p:cNvSpPr>
          <p:nvPr>
            <p:ph type="body" idx="4294967295"/>
          </p:nvPr>
        </p:nvSpPr>
        <p:spPr>
          <a:xfrm>
            <a:off x="195978" y="1098743"/>
            <a:ext cx="8948022" cy="425257"/>
          </a:xfrm>
        </p:spPr>
        <p:txBody>
          <a:bodyPr/>
          <a:lstStyle/>
          <a:p>
            <a:pPr lvl="0"/>
            <a:r>
              <a:rPr lang="en-US" sz="2000" b="1" dirty="0"/>
              <a:t>Motor Replacement</a:t>
            </a:r>
          </a:p>
        </p:txBody>
      </p:sp>
      <p:pic>
        <p:nvPicPr>
          <p:cNvPr id="7"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28575" y="0"/>
            <a:ext cx="914400" cy="9144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1" name="&quot;No&quot; Symbol 10"/>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
        <p:nvSpPr>
          <p:cNvPr id="12" name="Text Placeholder 2"/>
          <p:cNvSpPr txBox="1">
            <a:spLocks/>
          </p:cNvSpPr>
          <p:nvPr/>
        </p:nvSpPr>
        <p:spPr bwMode="auto">
          <a:xfrm>
            <a:off x="195978" y="1744297"/>
            <a:ext cx="5085885" cy="48490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20000"/>
              </a:spcBef>
              <a:spcAft>
                <a:spcPct val="0"/>
              </a:spcAft>
              <a:buClr>
                <a:srgbClr val="B4C41D"/>
              </a:buClr>
              <a:buSzPct val="100000"/>
              <a:buFontTx/>
              <a:buChar char="■"/>
              <a:defRPr sz="2400" i="1">
                <a:solidFill>
                  <a:schemeClr val="tx1"/>
                </a:solidFill>
                <a:latin typeface="+mn-lt"/>
                <a:ea typeface="+mn-ea"/>
                <a:cs typeface="+mn-cs"/>
              </a:defRPr>
            </a:lvl1pPr>
            <a:lvl2pPr marL="742950" indent="-285750" algn="l" rtl="0" eaLnBrk="0" fontAlgn="base" hangingPunct="0">
              <a:spcBef>
                <a:spcPct val="20000"/>
              </a:spcBef>
              <a:spcAft>
                <a:spcPct val="0"/>
              </a:spcAft>
              <a:buClr>
                <a:srgbClr val="C2CD23"/>
              </a:buClr>
              <a:buSzPct val="100000"/>
              <a:buFont typeface="Symbol" pitchFamily="18" charset="2"/>
              <a:buChar char="·"/>
              <a:defRPr sz="2200" i="1">
                <a:solidFill>
                  <a:schemeClr val="tx1"/>
                </a:solidFill>
                <a:latin typeface="+mn-lt"/>
              </a:defRPr>
            </a:lvl2pPr>
            <a:lvl3pPr marL="1143000" indent="-228600" algn="l" rtl="0" eaLnBrk="0" fontAlgn="base" hangingPunct="0">
              <a:spcBef>
                <a:spcPct val="20000"/>
              </a:spcBef>
              <a:spcAft>
                <a:spcPct val="0"/>
              </a:spcAft>
              <a:buClr>
                <a:srgbClr val="C2CD23"/>
              </a:buClr>
              <a:buFont typeface="Wingdings" pitchFamily="2" charset="2"/>
              <a:buChar char="Ø"/>
              <a:defRPr i="1">
                <a:solidFill>
                  <a:schemeClr val="tx1"/>
                </a:solidFill>
                <a:latin typeface="+mn-lt"/>
              </a:defRPr>
            </a:lvl3pPr>
            <a:lvl4pPr marL="1600200" indent="-228600" algn="l" rtl="0" eaLnBrk="0" fontAlgn="base" hangingPunct="0">
              <a:spcBef>
                <a:spcPct val="20000"/>
              </a:spcBef>
              <a:spcAft>
                <a:spcPct val="0"/>
              </a:spcAft>
              <a:buClr>
                <a:srgbClr val="C2CD23"/>
              </a:buClr>
              <a:buFont typeface="Arial" charset="0"/>
              <a:buChar char="–"/>
              <a:defRPr sz="1500" i="1">
                <a:solidFill>
                  <a:schemeClr val="tx1"/>
                </a:solidFill>
                <a:latin typeface="+mn-lt"/>
              </a:defRPr>
            </a:lvl4pPr>
            <a:lvl5pPr marL="2057400" indent="-228600" algn="l" rtl="0" eaLnBrk="0" fontAlgn="base" hangingPunct="0">
              <a:lnSpc>
                <a:spcPct val="140000"/>
              </a:lnSpc>
              <a:spcBef>
                <a:spcPct val="20000"/>
              </a:spcBef>
              <a:spcAft>
                <a:spcPct val="0"/>
              </a:spcAft>
              <a:buClr>
                <a:srgbClr val="C2CD23"/>
              </a:buClr>
              <a:buChar char="•"/>
              <a:defRPr sz="1200" i="1">
                <a:solidFill>
                  <a:schemeClr val="tx1"/>
                </a:solidFill>
                <a:latin typeface="+mn-lt"/>
              </a:defRPr>
            </a:lvl5pPr>
            <a:lvl6pPr marL="2514600" indent="-228600" algn="l" rtl="0" fontAlgn="base">
              <a:spcBef>
                <a:spcPct val="20000"/>
              </a:spcBef>
              <a:spcAft>
                <a:spcPct val="0"/>
              </a:spcAft>
              <a:buClr>
                <a:srgbClr val="A50021"/>
              </a:buClr>
              <a:buChar char="»"/>
              <a:defRPr sz="1600" i="1">
                <a:solidFill>
                  <a:schemeClr val="tx1"/>
                </a:solidFill>
                <a:latin typeface="+mn-lt"/>
              </a:defRPr>
            </a:lvl6pPr>
            <a:lvl7pPr marL="2971800" indent="-228600" algn="l" rtl="0" fontAlgn="base">
              <a:spcBef>
                <a:spcPct val="20000"/>
              </a:spcBef>
              <a:spcAft>
                <a:spcPct val="0"/>
              </a:spcAft>
              <a:buClr>
                <a:srgbClr val="A50021"/>
              </a:buClr>
              <a:buChar char="»"/>
              <a:defRPr sz="1600" i="1">
                <a:solidFill>
                  <a:schemeClr val="tx1"/>
                </a:solidFill>
                <a:latin typeface="+mn-lt"/>
              </a:defRPr>
            </a:lvl7pPr>
            <a:lvl8pPr marL="3429000" indent="-228600" algn="l" rtl="0" fontAlgn="base">
              <a:spcBef>
                <a:spcPct val="20000"/>
              </a:spcBef>
              <a:spcAft>
                <a:spcPct val="0"/>
              </a:spcAft>
              <a:buClr>
                <a:srgbClr val="A50021"/>
              </a:buClr>
              <a:buChar char="»"/>
              <a:defRPr sz="1600" i="1">
                <a:solidFill>
                  <a:schemeClr val="tx1"/>
                </a:solidFill>
                <a:latin typeface="+mn-lt"/>
              </a:defRPr>
            </a:lvl8pPr>
            <a:lvl9pPr marL="3886200" indent="-228600" algn="l" rtl="0" fontAlgn="base">
              <a:spcBef>
                <a:spcPct val="20000"/>
              </a:spcBef>
              <a:spcAft>
                <a:spcPct val="0"/>
              </a:spcAft>
              <a:buClr>
                <a:srgbClr val="A50021"/>
              </a:buClr>
              <a:buChar char="»"/>
              <a:defRPr sz="1600" i="1">
                <a:solidFill>
                  <a:schemeClr val="tx1"/>
                </a:solidFill>
                <a:latin typeface="+mn-lt"/>
              </a:defRPr>
            </a:lvl9pPr>
          </a:lstStyle>
          <a:p>
            <a:pPr>
              <a:buNone/>
            </a:pPr>
            <a:r>
              <a:rPr lang="en-US" sz="2000" kern="0" dirty="0"/>
              <a:t>Remove rubber motor cover from old motor, keep this for installation on the new motor.</a:t>
            </a:r>
          </a:p>
          <a:p>
            <a:pPr>
              <a:buNone/>
            </a:pPr>
            <a:endParaRPr lang="en-US" sz="2000" kern="0" dirty="0"/>
          </a:p>
          <a:p>
            <a:pPr>
              <a:buNone/>
            </a:pPr>
            <a:endParaRPr lang="en-US" sz="2000" kern="0" dirty="0"/>
          </a:p>
          <a:p>
            <a:pPr>
              <a:buNone/>
            </a:pPr>
            <a:r>
              <a:rPr lang="en-US" sz="2000" kern="0" dirty="0"/>
              <a:t>Using a 5/16” hex socket wrench, remove the (2) 10/32 motor mounting bolts and remove the </a:t>
            </a:r>
            <a:r>
              <a:rPr lang="en-US" sz="2000" kern="0" dirty="0" err="1"/>
              <a:t>Reeler</a:t>
            </a:r>
            <a:r>
              <a:rPr lang="en-US" sz="2000" kern="0" dirty="0"/>
              <a:t> motor from the unit.</a:t>
            </a:r>
          </a:p>
          <a:p>
            <a:pPr>
              <a:buNone/>
            </a:pPr>
            <a:endParaRPr lang="en-US" sz="2000" kern="0" dirty="0"/>
          </a:p>
          <a:p>
            <a:pPr>
              <a:buNone/>
            </a:pPr>
            <a:r>
              <a:rPr lang="en-US" sz="1600" kern="0" dirty="0"/>
              <a:t>Remove the (2) 10/32 nuts from the new replacement motor. DO NOT REMOVE the motor mounting bolts from the new motor. (NOTE: The nuts on the new / replacement motor are used to hold the motor together during shipping. Make sure that you hold the motor end plates to keep them from separating from the motor body.)</a:t>
            </a:r>
          </a:p>
          <a:p>
            <a:pPr>
              <a:buNone/>
            </a:pPr>
            <a:endParaRPr lang="en-US" sz="2000" kern="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1979" y="1524000"/>
            <a:ext cx="2293620" cy="159258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1979" y="3202004"/>
            <a:ext cx="2270760" cy="158496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5789" y="4872388"/>
            <a:ext cx="2286000" cy="1584960"/>
          </a:xfrm>
          <a:prstGeom prst="rect">
            <a:avLst/>
          </a:prstGeom>
        </p:spPr>
      </p:pic>
    </p:spTree>
    <p:extLst>
      <p:ext uri="{BB962C8B-B14F-4D97-AF65-F5344CB8AC3E}">
        <p14:creationId xmlns:p14="http://schemas.microsoft.com/office/powerpoint/2010/main" val="3252041538"/>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Reeler</a:t>
            </a:r>
            <a:r>
              <a:rPr lang="en-US" dirty="0"/>
              <a:t> doesn’t operate in either direction</a:t>
            </a:r>
          </a:p>
        </p:txBody>
      </p:sp>
      <p:sp>
        <p:nvSpPr>
          <p:cNvPr id="3" name="Text Placeholder 2"/>
          <p:cNvSpPr>
            <a:spLocks noGrp="1"/>
          </p:cNvSpPr>
          <p:nvPr>
            <p:ph type="body" idx="4294967295"/>
          </p:nvPr>
        </p:nvSpPr>
        <p:spPr>
          <a:xfrm>
            <a:off x="195978" y="1098743"/>
            <a:ext cx="8948022" cy="425257"/>
          </a:xfrm>
        </p:spPr>
        <p:txBody>
          <a:bodyPr/>
          <a:lstStyle/>
          <a:p>
            <a:pPr lvl="0"/>
            <a:r>
              <a:rPr lang="en-US" sz="2000" b="1" dirty="0"/>
              <a:t>Motor Replacement (cont.)</a:t>
            </a:r>
          </a:p>
        </p:txBody>
      </p:sp>
      <p:pic>
        <p:nvPicPr>
          <p:cNvPr id="7"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28575" y="0"/>
            <a:ext cx="914400" cy="9144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1" name="&quot;No&quot; Symbol 10"/>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
        <p:nvSpPr>
          <p:cNvPr id="12" name="Text Placeholder 2"/>
          <p:cNvSpPr txBox="1">
            <a:spLocks/>
          </p:cNvSpPr>
          <p:nvPr/>
        </p:nvSpPr>
        <p:spPr bwMode="auto">
          <a:xfrm>
            <a:off x="195978" y="1744297"/>
            <a:ext cx="5085885" cy="48490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20000"/>
              </a:spcBef>
              <a:spcAft>
                <a:spcPct val="0"/>
              </a:spcAft>
              <a:buClr>
                <a:srgbClr val="B4C41D"/>
              </a:buClr>
              <a:buSzPct val="100000"/>
              <a:buFontTx/>
              <a:buChar char="■"/>
              <a:defRPr sz="2400" i="1">
                <a:solidFill>
                  <a:schemeClr val="tx1"/>
                </a:solidFill>
                <a:latin typeface="+mn-lt"/>
                <a:ea typeface="+mn-ea"/>
                <a:cs typeface="+mn-cs"/>
              </a:defRPr>
            </a:lvl1pPr>
            <a:lvl2pPr marL="742950" indent="-285750" algn="l" rtl="0" eaLnBrk="0" fontAlgn="base" hangingPunct="0">
              <a:spcBef>
                <a:spcPct val="20000"/>
              </a:spcBef>
              <a:spcAft>
                <a:spcPct val="0"/>
              </a:spcAft>
              <a:buClr>
                <a:srgbClr val="C2CD23"/>
              </a:buClr>
              <a:buSzPct val="100000"/>
              <a:buFont typeface="Symbol" pitchFamily="18" charset="2"/>
              <a:buChar char="·"/>
              <a:defRPr sz="2200" i="1">
                <a:solidFill>
                  <a:schemeClr val="tx1"/>
                </a:solidFill>
                <a:latin typeface="+mn-lt"/>
              </a:defRPr>
            </a:lvl2pPr>
            <a:lvl3pPr marL="1143000" indent="-228600" algn="l" rtl="0" eaLnBrk="0" fontAlgn="base" hangingPunct="0">
              <a:spcBef>
                <a:spcPct val="20000"/>
              </a:spcBef>
              <a:spcAft>
                <a:spcPct val="0"/>
              </a:spcAft>
              <a:buClr>
                <a:srgbClr val="C2CD23"/>
              </a:buClr>
              <a:buFont typeface="Wingdings" pitchFamily="2" charset="2"/>
              <a:buChar char="Ø"/>
              <a:defRPr i="1">
                <a:solidFill>
                  <a:schemeClr val="tx1"/>
                </a:solidFill>
                <a:latin typeface="+mn-lt"/>
              </a:defRPr>
            </a:lvl3pPr>
            <a:lvl4pPr marL="1600200" indent="-228600" algn="l" rtl="0" eaLnBrk="0" fontAlgn="base" hangingPunct="0">
              <a:spcBef>
                <a:spcPct val="20000"/>
              </a:spcBef>
              <a:spcAft>
                <a:spcPct val="0"/>
              </a:spcAft>
              <a:buClr>
                <a:srgbClr val="C2CD23"/>
              </a:buClr>
              <a:buFont typeface="Arial" charset="0"/>
              <a:buChar char="–"/>
              <a:defRPr sz="1500" i="1">
                <a:solidFill>
                  <a:schemeClr val="tx1"/>
                </a:solidFill>
                <a:latin typeface="+mn-lt"/>
              </a:defRPr>
            </a:lvl4pPr>
            <a:lvl5pPr marL="2057400" indent="-228600" algn="l" rtl="0" eaLnBrk="0" fontAlgn="base" hangingPunct="0">
              <a:lnSpc>
                <a:spcPct val="140000"/>
              </a:lnSpc>
              <a:spcBef>
                <a:spcPct val="20000"/>
              </a:spcBef>
              <a:spcAft>
                <a:spcPct val="0"/>
              </a:spcAft>
              <a:buClr>
                <a:srgbClr val="C2CD23"/>
              </a:buClr>
              <a:buChar char="•"/>
              <a:defRPr sz="1200" i="1">
                <a:solidFill>
                  <a:schemeClr val="tx1"/>
                </a:solidFill>
                <a:latin typeface="+mn-lt"/>
              </a:defRPr>
            </a:lvl5pPr>
            <a:lvl6pPr marL="2514600" indent="-228600" algn="l" rtl="0" fontAlgn="base">
              <a:spcBef>
                <a:spcPct val="20000"/>
              </a:spcBef>
              <a:spcAft>
                <a:spcPct val="0"/>
              </a:spcAft>
              <a:buClr>
                <a:srgbClr val="A50021"/>
              </a:buClr>
              <a:buChar char="»"/>
              <a:defRPr sz="1600" i="1">
                <a:solidFill>
                  <a:schemeClr val="tx1"/>
                </a:solidFill>
                <a:latin typeface="+mn-lt"/>
              </a:defRPr>
            </a:lvl6pPr>
            <a:lvl7pPr marL="2971800" indent="-228600" algn="l" rtl="0" fontAlgn="base">
              <a:spcBef>
                <a:spcPct val="20000"/>
              </a:spcBef>
              <a:spcAft>
                <a:spcPct val="0"/>
              </a:spcAft>
              <a:buClr>
                <a:srgbClr val="A50021"/>
              </a:buClr>
              <a:buChar char="»"/>
              <a:defRPr sz="1600" i="1">
                <a:solidFill>
                  <a:schemeClr val="tx1"/>
                </a:solidFill>
                <a:latin typeface="+mn-lt"/>
              </a:defRPr>
            </a:lvl7pPr>
            <a:lvl8pPr marL="3429000" indent="-228600" algn="l" rtl="0" fontAlgn="base">
              <a:spcBef>
                <a:spcPct val="20000"/>
              </a:spcBef>
              <a:spcAft>
                <a:spcPct val="0"/>
              </a:spcAft>
              <a:buClr>
                <a:srgbClr val="A50021"/>
              </a:buClr>
              <a:buChar char="»"/>
              <a:defRPr sz="1600" i="1">
                <a:solidFill>
                  <a:schemeClr val="tx1"/>
                </a:solidFill>
                <a:latin typeface="+mn-lt"/>
              </a:defRPr>
            </a:lvl8pPr>
            <a:lvl9pPr marL="3886200" indent="-228600" algn="l" rtl="0" fontAlgn="base">
              <a:spcBef>
                <a:spcPct val="20000"/>
              </a:spcBef>
              <a:spcAft>
                <a:spcPct val="0"/>
              </a:spcAft>
              <a:buClr>
                <a:srgbClr val="A50021"/>
              </a:buClr>
              <a:buChar char="»"/>
              <a:defRPr sz="1600" i="1">
                <a:solidFill>
                  <a:schemeClr val="tx1"/>
                </a:solidFill>
                <a:latin typeface="+mn-lt"/>
              </a:defRPr>
            </a:lvl9pPr>
          </a:lstStyle>
          <a:p>
            <a:pPr>
              <a:buNone/>
            </a:pPr>
            <a:r>
              <a:rPr lang="en-US" sz="2000" kern="0" dirty="0"/>
              <a:t>Insert the new replacement motor into the hole in the </a:t>
            </a:r>
            <a:r>
              <a:rPr lang="en-US" sz="2000" kern="0" dirty="0" err="1"/>
              <a:t>Reeler</a:t>
            </a:r>
            <a:r>
              <a:rPr lang="en-US" sz="2000" kern="0" dirty="0"/>
              <a:t> chassis, making sure to line-up the (2) 10/32 motor mounting bolts with the tapped holes in the chassis..</a:t>
            </a:r>
          </a:p>
          <a:p>
            <a:pPr>
              <a:buNone/>
            </a:pPr>
            <a:endParaRPr lang="en-US" sz="2000" kern="0" dirty="0"/>
          </a:p>
          <a:p>
            <a:pPr>
              <a:buNone/>
            </a:pPr>
            <a:endParaRPr lang="en-US" sz="2000" kern="0" dirty="0"/>
          </a:p>
          <a:p>
            <a:pPr>
              <a:buNone/>
            </a:pPr>
            <a:r>
              <a:rPr lang="en-US" sz="2000" kern="0" dirty="0"/>
              <a:t>Using a 5/16” hex socket wrench, tighten the (2) 10/32 motor mounting bolts evenly, making sure that they are equally tight. Replace the black rubber motor cover removed from Step 1 on the new replacement motor. Test </a:t>
            </a:r>
            <a:r>
              <a:rPr lang="en-US" sz="2000" kern="0" dirty="0" err="1"/>
              <a:t>Reeler</a:t>
            </a:r>
            <a:r>
              <a:rPr lang="en-US" sz="2000" kern="0" dirty="0"/>
              <a:t> unit operation</a:t>
            </a:r>
          </a:p>
          <a:p>
            <a:pPr>
              <a:buNone/>
            </a:pPr>
            <a:endParaRPr lang="en-US" sz="2000" kern="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1979" y="1526637"/>
            <a:ext cx="3064714" cy="212094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1979" y="3932585"/>
            <a:ext cx="3064714" cy="2083204"/>
          </a:xfrm>
          <a:prstGeom prst="rect">
            <a:avLst/>
          </a:prstGeom>
        </p:spPr>
      </p:pic>
    </p:spTree>
    <p:extLst>
      <p:ext uri="{BB962C8B-B14F-4D97-AF65-F5344CB8AC3E}">
        <p14:creationId xmlns:p14="http://schemas.microsoft.com/office/powerpoint/2010/main" val="272943651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Reeler</a:t>
            </a:r>
            <a:r>
              <a:rPr lang="en-US" dirty="0"/>
              <a:t> doesn’t operate in either direction</a:t>
            </a:r>
          </a:p>
        </p:txBody>
      </p:sp>
      <p:sp>
        <p:nvSpPr>
          <p:cNvPr id="3" name="Text Placeholder 2"/>
          <p:cNvSpPr>
            <a:spLocks noGrp="1"/>
          </p:cNvSpPr>
          <p:nvPr>
            <p:ph type="body" idx="4294967295"/>
          </p:nvPr>
        </p:nvSpPr>
        <p:spPr>
          <a:xfrm>
            <a:off x="97655" y="1074198"/>
            <a:ext cx="8948022" cy="1855815"/>
          </a:xfrm>
        </p:spPr>
        <p:txBody>
          <a:bodyPr/>
          <a:lstStyle/>
          <a:p>
            <a:pPr lvl="0"/>
            <a:r>
              <a:rPr lang="en-US" sz="2000" dirty="0"/>
              <a:t>  3. Control circuit failure (In-limit, Out-limit, Power Switch, Relay Box</a:t>
            </a:r>
          </a:p>
          <a:p>
            <a:pPr lvl="1"/>
            <a:r>
              <a:rPr lang="en-US" sz="1800" dirty="0"/>
              <a:t> If the motor operates when it is connected directly to power, but the </a:t>
            </a:r>
            <a:r>
              <a:rPr lang="en-US" sz="1800" dirty="0" err="1"/>
              <a:t>Reeler</a:t>
            </a:r>
            <a:r>
              <a:rPr lang="en-US" sz="1800" dirty="0"/>
              <a:t> does not operate in either direction when the normal power switch is moved, some part of the </a:t>
            </a:r>
            <a:r>
              <a:rPr lang="en-US" sz="1800" dirty="0" err="1"/>
              <a:t>Reeler</a:t>
            </a:r>
            <a:r>
              <a:rPr lang="en-US" sz="1800" dirty="0"/>
              <a:t> motor control circuit has most likely failed.  This would include the </a:t>
            </a:r>
            <a:r>
              <a:rPr lang="en-US" sz="1800" dirty="0" err="1"/>
              <a:t>Reeler</a:t>
            </a:r>
            <a:r>
              <a:rPr lang="en-US" sz="1800" dirty="0"/>
              <a:t> relay, In / Off / Out control switch, or limit switches. </a:t>
            </a:r>
          </a:p>
        </p:txBody>
      </p:sp>
      <p:pic>
        <p:nvPicPr>
          <p:cNvPr id="7"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28575" y="0"/>
            <a:ext cx="914400" cy="9144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1" name="&quot;No&quot; Symbol 10"/>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1" y="2658086"/>
            <a:ext cx="4637777" cy="2946301"/>
          </a:xfrm>
          <a:prstGeom prst="rect">
            <a:avLst/>
          </a:prstGeom>
        </p:spPr>
      </p:pic>
      <p:sp>
        <p:nvSpPr>
          <p:cNvPr id="5" name="TextBox 4"/>
          <p:cNvSpPr txBox="1"/>
          <p:nvPr/>
        </p:nvSpPr>
        <p:spPr>
          <a:xfrm>
            <a:off x="97655" y="3267686"/>
            <a:ext cx="4091141" cy="1323439"/>
          </a:xfrm>
          <a:prstGeom prst="rect">
            <a:avLst/>
          </a:prstGeom>
          <a:noFill/>
        </p:spPr>
        <p:txBody>
          <a:bodyPr wrap="square" rtlCol="0">
            <a:spAutoFit/>
          </a:bodyPr>
          <a:lstStyle/>
          <a:p>
            <a:pPr lvl="0"/>
            <a:r>
              <a:rPr lang="en-US" sz="2000" dirty="0"/>
              <a:t>Complete the troubleshooting steps listed under the next section: "The </a:t>
            </a:r>
            <a:r>
              <a:rPr lang="en-US" sz="2000" dirty="0" err="1"/>
              <a:t>Cablemaster</a:t>
            </a:r>
            <a:r>
              <a:rPr lang="en-US" sz="2000" dirty="0"/>
              <a:t> only operates in one direction (either IN or OUT)"</a:t>
            </a:r>
          </a:p>
        </p:txBody>
      </p:sp>
    </p:spTree>
    <p:extLst>
      <p:ext uri="{BB962C8B-B14F-4D97-AF65-F5344CB8AC3E}">
        <p14:creationId xmlns:p14="http://schemas.microsoft.com/office/powerpoint/2010/main" val="140172198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66775"/>
          </a:xfrm>
        </p:spPr>
        <p:txBody>
          <a:bodyPr/>
          <a:lstStyle/>
          <a:p>
            <a:pPr algn="ctr"/>
            <a:r>
              <a:rPr lang="en-US" dirty="0"/>
              <a:t>Input Power &amp; Motor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3563"/>
            <a:ext cx="9144000" cy="5271410"/>
          </a:xfrm>
          <a:prstGeom prst="rect">
            <a:avLst/>
          </a:prstGeom>
        </p:spPr>
      </p:pic>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Reeler</a:t>
            </a:r>
            <a:r>
              <a:rPr lang="en-US" dirty="0"/>
              <a:t> only operates in one direction either In or Out</a:t>
            </a:r>
          </a:p>
        </p:txBody>
      </p:sp>
      <p:sp>
        <p:nvSpPr>
          <p:cNvPr id="3" name="Text Placeholder 2"/>
          <p:cNvSpPr>
            <a:spLocks noGrp="1"/>
          </p:cNvSpPr>
          <p:nvPr>
            <p:ph type="body" idx="4294967295"/>
          </p:nvPr>
        </p:nvSpPr>
        <p:spPr>
          <a:xfrm>
            <a:off x="97655" y="1074198"/>
            <a:ext cx="8948022" cy="1855815"/>
          </a:xfrm>
        </p:spPr>
        <p:txBody>
          <a:bodyPr/>
          <a:lstStyle/>
          <a:p>
            <a:pPr lvl="0"/>
            <a:r>
              <a:rPr lang="en-US" sz="2000" dirty="0"/>
              <a:t>  1. Check the appropriate Limit Switch</a:t>
            </a:r>
          </a:p>
          <a:p>
            <a:pPr lvl="1"/>
            <a:r>
              <a:rPr lang="en-US" sz="1800" dirty="0"/>
              <a:t> a. The in- and out-limit switches are "normally closed"; that is, they conduct electrical current until they are actuated. If one of the limit switches fails, it will not allow the cable to operate in the direction that of the failed switch.</a:t>
            </a:r>
          </a:p>
        </p:txBody>
      </p:sp>
      <p:pic>
        <p:nvPicPr>
          <p:cNvPr id="7"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28575" y="0"/>
            <a:ext cx="914400" cy="9144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1" name="&quot;No&quot; Symbol 10"/>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sp>
        <p:nvSpPr>
          <p:cNvPr id="5" name="TextBox 4"/>
          <p:cNvSpPr txBox="1"/>
          <p:nvPr/>
        </p:nvSpPr>
        <p:spPr>
          <a:xfrm>
            <a:off x="136858" y="2635984"/>
            <a:ext cx="4091141" cy="1631216"/>
          </a:xfrm>
          <a:prstGeom prst="rect">
            <a:avLst/>
          </a:prstGeom>
          <a:noFill/>
        </p:spPr>
        <p:txBody>
          <a:bodyPr wrap="square" rtlCol="0">
            <a:spAutoFit/>
          </a:bodyPr>
          <a:lstStyle/>
          <a:p>
            <a:pPr lvl="0"/>
            <a:r>
              <a:rPr lang="en-US" sz="2000" dirty="0"/>
              <a:t>b. The limit switches can be checked by installing jumpers at the appropriate terminals on the relay box.  If installing a jumper corrects the problem, replace the appropriate switch.</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092" y="2304121"/>
            <a:ext cx="3169919" cy="4372302"/>
          </a:xfrm>
          <a:prstGeom prst="rect">
            <a:avLst/>
          </a:prstGeom>
        </p:spPr>
      </p:pic>
      <p:sp>
        <p:nvSpPr>
          <p:cNvPr id="15" name="Freeform: Shape 14"/>
          <p:cNvSpPr/>
          <p:nvPr/>
        </p:nvSpPr>
        <p:spPr bwMode="auto">
          <a:xfrm>
            <a:off x="6884124" y="4273850"/>
            <a:ext cx="592183" cy="426720"/>
          </a:xfrm>
          <a:custGeom>
            <a:avLst/>
            <a:gdLst>
              <a:gd name="connsiteX0" fmla="*/ 592183 w 592183"/>
              <a:gd name="connsiteY0" fmla="*/ 0 h 426720"/>
              <a:gd name="connsiteX1" fmla="*/ 0 w 592183"/>
              <a:gd name="connsiteY1" fmla="*/ 174172 h 426720"/>
              <a:gd name="connsiteX2" fmla="*/ 592183 w 592183"/>
              <a:gd name="connsiteY2" fmla="*/ 426720 h 426720"/>
            </a:gdLst>
            <a:ahLst/>
            <a:cxnLst>
              <a:cxn ang="0">
                <a:pos x="connsiteX0" y="connsiteY0"/>
              </a:cxn>
              <a:cxn ang="0">
                <a:pos x="connsiteX1" y="connsiteY1"/>
              </a:cxn>
              <a:cxn ang="0">
                <a:pos x="connsiteX2" y="connsiteY2"/>
              </a:cxn>
            </a:cxnLst>
            <a:rect l="l" t="t" r="r" b="b"/>
            <a:pathLst>
              <a:path w="592183" h="426720">
                <a:moveTo>
                  <a:pt x="592183" y="0"/>
                </a:moveTo>
                <a:cubicBezTo>
                  <a:pt x="296091" y="51526"/>
                  <a:pt x="0" y="103052"/>
                  <a:pt x="0" y="174172"/>
                </a:cubicBezTo>
                <a:cubicBezTo>
                  <a:pt x="0" y="245292"/>
                  <a:pt x="538480" y="349794"/>
                  <a:pt x="592183" y="426720"/>
                </a:cubicBezTo>
              </a:path>
            </a:pathLst>
          </a:custGeom>
          <a:ln>
            <a:headEnd type="triangle" w="lg" len="lg"/>
            <a:tailEnd type="triangle" w="lg" len="lg"/>
          </a:ln>
        </p:spPr>
        <p:style>
          <a:lnRef idx="3">
            <a:schemeClr val="dk1"/>
          </a:lnRef>
          <a:fillRef idx="0">
            <a:schemeClr val="dk1"/>
          </a:fillRef>
          <a:effectRef idx="2">
            <a:schemeClr val="dk1"/>
          </a:effectRef>
          <a:fontRef idx="minor">
            <a:schemeClr val="tx1"/>
          </a:fontRef>
        </p:style>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17" name="TextBox 16"/>
          <p:cNvSpPr txBox="1"/>
          <p:nvPr/>
        </p:nvSpPr>
        <p:spPr>
          <a:xfrm>
            <a:off x="8038011" y="4333321"/>
            <a:ext cx="364202" cy="307777"/>
          </a:xfrm>
          <a:prstGeom prst="rect">
            <a:avLst/>
          </a:prstGeom>
          <a:noFill/>
        </p:spPr>
        <p:txBody>
          <a:bodyPr wrap="none" rtlCol="0">
            <a:spAutoFit/>
          </a:bodyPr>
          <a:lstStyle/>
          <a:p>
            <a:pPr>
              <a:buNone/>
            </a:pPr>
            <a:r>
              <a:rPr lang="en-US" sz="1400" dirty="0">
                <a:solidFill>
                  <a:schemeClr val="tx1"/>
                </a:solidFill>
                <a:latin typeface="Arial" pitchFamily="34" charset="0"/>
                <a:cs typeface="Arial" pitchFamily="34" charset="0"/>
              </a:rPr>
              <a:t>IN</a:t>
            </a:r>
          </a:p>
        </p:txBody>
      </p:sp>
      <p:sp>
        <p:nvSpPr>
          <p:cNvPr id="18" name="TextBox 17"/>
          <p:cNvSpPr txBox="1"/>
          <p:nvPr/>
        </p:nvSpPr>
        <p:spPr>
          <a:xfrm>
            <a:off x="8037375" y="5100171"/>
            <a:ext cx="562975" cy="307777"/>
          </a:xfrm>
          <a:prstGeom prst="rect">
            <a:avLst/>
          </a:prstGeom>
          <a:noFill/>
        </p:spPr>
        <p:txBody>
          <a:bodyPr wrap="none" rtlCol="0">
            <a:spAutoFit/>
          </a:bodyPr>
          <a:lstStyle/>
          <a:p>
            <a:pPr>
              <a:buNone/>
            </a:pPr>
            <a:r>
              <a:rPr lang="en-US" dirty="0">
                <a:latin typeface="Arial" pitchFamily="34" charset="0"/>
                <a:cs typeface="Arial" pitchFamily="34" charset="0"/>
              </a:rPr>
              <a:t>OUT</a:t>
            </a:r>
            <a:endParaRPr lang="en-US" sz="1400" dirty="0">
              <a:solidFill>
                <a:schemeClr val="tx1"/>
              </a:solidFill>
              <a:latin typeface="Arial" pitchFamily="34" charset="0"/>
              <a:cs typeface="Arial" pitchFamily="34" charset="0"/>
            </a:endParaRPr>
          </a:p>
        </p:txBody>
      </p:sp>
      <p:sp>
        <p:nvSpPr>
          <p:cNvPr id="19" name="Freeform: Shape 18"/>
          <p:cNvSpPr/>
          <p:nvPr/>
        </p:nvSpPr>
        <p:spPr bwMode="auto">
          <a:xfrm>
            <a:off x="6829054" y="5048416"/>
            <a:ext cx="592183" cy="426720"/>
          </a:xfrm>
          <a:custGeom>
            <a:avLst/>
            <a:gdLst>
              <a:gd name="connsiteX0" fmla="*/ 592183 w 592183"/>
              <a:gd name="connsiteY0" fmla="*/ 0 h 426720"/>
              <a:gd name="connsiteX1" fmla="*/ 0 w 592183"/>
              <a:gd name="connsiteY1" fmla="*/ 174172 h 426720"/>
              <a:gd name="connsiteX2" fmla="*/ 592183 w 592183"/>
              <a:gd name="connsiteY2" fmla="*/ 426720 h 426720"/>
            </a:gdLst>
            <a:ahLst/>
            <a:cxnLst>
              <a:cxn ang="0">
                <a:pos x="connsiteX0" y="connsiteY0"/>
              </a:cxn>
              <a:cxn ang="0">
                <a:pos x="connsiteX1" y="connsiteY1"/>
              </a:cxn>
              <a:cxn ang="0">
                <a:pos x="connsiteX2" y="connsiteY2"/>
              </a:cxn>
            </a:cxnLst>
            <a:rect l="l" t="t" r="r" b="b"/>
            <a:pathLst>
              <a:path w="592183" h="426720">
                <a:moveTo>
                  <a:pt x="592183" y="0"/>
                </a:moveTo>
                <a:cubicBezTo>
                  <a:pt x="296091" y="51526"/>
                  <a:pt x="0" y="103052"/>
                  <a:pt x="0" y="174172"/>
                </a:cubicBezTo>
                <a:cubicBezTo>
                  <a:pt x="0" y="245292"/>
                  <a:pt x="538480" y="349794"/>
                  <a:pt x="592183" y="426720"/>
                </a:cubicBezTo>
              </a:path>
            </a:pathLst>
          </a:custGeom>
          <a:ln>
            <a:headEnd type="triangle" w="lg" len="lg"/>
            <a:tailEnd type="triangle" w="lg" len="lg"/>
          </a:ln>
        </p:spPr>
        <p:style>
          <a:lnRef idx="3">
            <a:schemeClr val="dk1"/>
          </a:lnRef>
          <a:fillRef idx="0">
            <a:schemeClr val="dk1"/>
          </a:fillRef>
          <a:effectRef idx="2">
            <a:schemeClr val="dk1"/>
          </a:effectRef>
          <a:fontRef idx="minor">
            <a:schemeClr val="tx1"/>
          </a:fontRef>
        </p:style>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Tree>
    <p:extLst>
      <p:ext uri="{BB962C8B-B14F-4D97-AF65-F5344CB8AC3E}">
        <p14:creationId xmlns:p14="http://schemas.microsoft.com/office/powerpoint/2010/main" val="388218909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Reeler</a:t>
            </a:r>
            <a:r>
              <a:rPr lang="en-US" dirty="0"/>
              <a:t> only operates in one direction either In or Out</a:t>
            </a:r>
          </a:p>
        </p:txBody>
      </p:sp>
      <p:sp>
        <p:nvSpPr>
          <p:cNvPr id="3" name="Text Placeholder 2"/>
          <p:cNvSpPr>
            <a:spLocks noGrp="1"/>
          </p:cNvSpPr>
          <p:nvPr>
            <p:ph type="body" idx="4294967295"/>
          </p:nvPr>
        </p:nvSpPr>
        <p:spPr>
          <a:xfrm>
            <a:off x="97655" y="1074198"/>
            <a:ext cx="8948022" cy="1855815"/>
          </a:xfrm>
        </p:spPr>
        <p:txBody>
          <a:bodyPr/>
          <a:lstStyle/>
          <a:p>
            <a:pPr lvl="0"/>
            <a:r>
              <a:rPr lang="en-US" sz="2000" dirty="0"/>
              <a:t>  2. Check the power switch for proper operation</a:t>
            </a:r>
          </a:p>
          <a:p>
            <a:pPr lvl="0"/>
            <a:r>
              <a:rPr lang="en-US" sz="1800" dirty="0"/>
              <a:t> The power switch can be checked by installing wire jumpers in certain relay terminals in order to simulate the power switch operation.  Follow the directions on the photos to install the wire jumper(s) in the appropriate terminals   If the </a:t>
            </a:r>
            <a:r>
              <a:rPr lang="en-US" sz="1800" dirty="0" err="1"/>
              <a:t>Reeler</a:t>
            </a:r>
            <a:r>
              <a:rPr lang="en-US" sz="1800" dirty="0"/>
              <a:t> now operates in both directions, replace the power switch</a:t>
            </a:r>
          </a:p>
        </p:txBody>
      </p:sp>
      <p:pic>
        <p:nvPicPr>
          <p:cNvPr id="7"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28575" y="0"/>
            <a:ext cx="914400" cy="9144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1" name="&quot;No&quot; Symbol 10"/>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5329" y="2781638"/>
            <a:ext cx="2642219" cy="3644440"/>
          </a:xfrm>
          <a:prstGeom prst="rect">
            <a:avLst/>
          </a:prstGeom>
        </p:spPr>
      </p:pic>
      <p:sp>
        <p:nvSpPr>
          <p:cNvPr id="5" name="TextBox 4"/>
          <p:cNvSpPr txBox="1"/>
          <p:nvPr/>
        </p:nvSpPr>
        <p:spPr>
          <a:xfrm>
            <a:off x="215642" y="3572806"/>
            <a:ext cx="5201932" cy="2308324"/>
          </a:xfrm>
          <a:prstGeom prst="rect">
            <a:avLst/>
          </a:prstGeom>
          <a:noFill/>
        </p:spPr>
        <p:txBody>
          <a:bodyPr wrap="square" rtlCol="0">
            <a:spAutoFit/>
          </a:bodyPr>
          <a:lstStyle/>
          <a:p>
            <a:r>
              <a:rPr lang="en-US" sz="1800" dirty="0"/>
              <a:t>1) Connect one end of a jumper on Relay Box terminal</a:t>
            </a:r>
          </a:p>
          <a:p>
            <a:r>
              <a:rPr lang="en-US" sz="1800" dirty="0"/>
              <a:t>#1.</a:t>
            </a:r>
          </a:p>
          <a:p>
            <a:r>
              <a:rPr lang="en-US" sz="1800" dirty="0"/>
              <a:t>2) Briefly touch the other end of the second jumper to</a:t>
            </a:r>
          </a:p>
          <a:p>
            <a:r>
              <a:rPr lang="en-US" sz="1800" dirty="0"/>
              <a:t>Terminal #2 or Terminal #3.</a:t>
            </a:r>
          </a:p>
          <a:p>
            <a:r>
              <a:rPr lang="en-US" sz="1800" dirty="0"/>
              <a:t>When Terminal #2 or Terminal #3 are contacted by</a:t>
            </a:r>
          </a:p>
          <a:p>
            <a:r>
              <a:rPr lang="en-US" sz="1800" dirty="0"/>
              <a:t>the second jumper, the </a:t>
            </a:r>
            <a:r>
              <a:rPr lang="en-US" sz="1800" dirty="0" err="1"/>
              <a:t>Cablemaster</a:t>
            </a:r>
            <a:r>
              <a:rPr lang="en-US" sz="1800" dirty="0"/>
              <a:t> should operate</a:t>
            </a:r>
          </a:p>
          <a:p>
            <a:r>
              <a:rPr lang="en-US" sz="1800" dirty="0"/>
              <a:t>in one direction or the other. If the </a:t>
            </a:r>
            <a:r>
              <a:rPr lang="en-US" sz="1800" dirty="0" err="1"/>
              <a:t>Cablemaster</a:t>
            </a:r>
            <a:r>
              <a:rPr lang="en-US" sz="1800" dirty="0"/>
              <a:t> now</a:t>
            </a:r>
          </a:p>
          <a:p>
            <a:r>
              <a:rPr lang="en-US" sz="1800" dirty="0"/>
              <a:t>operates in both directions, replace the power switch.</a:t>
            </a:r>
          </a:p>
        </p:txBody>
      </p:sp>
      <p:sp>
        <p:nvSpPr>
          <p:cNvPr id="9" name="Freeform: Shape 8"/>
          <p:cNvSpPr/>
          <p:nvPr/>
        </p:nvSpPr>
        <p:spPr bwMode="auto">
          <a:xfrm>
            <a:off x="7617622" y="3506999"/>
            <a:ext cx="681647" cy="359607"/>
          </a:xfrm>
          <a:custGeom>
            <a:avLst/>
            <a:gdLst>
              <a:gd name="connsiteX0" fmla="*/ 592183 w 592183"/>
              <a:gd name="connsiteY0" fmla="*/ 0 h 426720"/>
              <a:gd name="connsiteX1" fmla="*/ 0 w 592183"/>
              <a:gd name="connsiteY1" fmla="*/ 174172 h 426720"/>
              <a:gd name="connsiteX2" fmla="*/ 592183 w 592183"/>
              <a:gd name="connsiteY2" fmla="*/ 426720 h 426720"/>
            </a:gdLst>
            <a:ahLst/>
            <a:cxnLst>
              <a:cxn ang="0">
                <a:pos x="connsiteX0" y="connsiteY0"/>
              </a:cxn>
              <a:cxn ang="0">
                <a:pos x="connsiteX1" y="connsiteY1"/>
              </a:cxn>
              <a:cxn ang="0">
                <a:pos x="connsiteX2" y="connsiteY2"/>
              </a:cxn>
            </a:cxnLst>
            <a:rect l="l" t="t" r="r" b="b"/>
            <a:pathLst>
              <a:path w="592183" h="426720">
                <a:moveTo>
                  <a:pt x="592183" y="0"/>
                </a:moveTo>
                <a:cubicBezTo>
                  <a:pt x="296091" y="51526"/>
                  <a:pt x="0" y="103052"/>
                  <a:pt x="0" y="174172"/>
                </a:cubicBezTo>
                <a:cubicBezTo>
                  <a:pt x="0" y="245292"/>
                  <a:pt x="538480" y="349794"/>
                  <a:pt x="592183" y="426720"/>
                </a:cubicBezTo>
              </a:path>
            </a:pathLst>
          </a:custGeom>
          <a:ln>
            <a:headEnd type="triangle" w="lg" len="lg"/>
            <a:tailEnd type="triangle" w="lg" len="lg"/>
          </a:ln>
        </p:spPr>
        <p:style>
          <a:lnRef idx="3">
            <a:schemeClr val="dk1"/>
          </a:lnRef>
          <a:fillRef idx="0">
            <a:schemeClr val="dk1"/>
          </a:fillRef>
          <a:effectRef idx="2">
            <a:schemeClr val="dk1"/>
          </a:effectRef>
          <a:fontRef idx="minor">
            <a:schemeClr val="tx1"/>
          </a:fontRef>
        </p:style>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
        <p:nvSpPr>
          <p:cNvPr id="13" name="Freeform: Shape 12"/>
          <p:cNvSpPr/>
          <p:nvPr/>
        </p:nvSpPr>
        <p:spPr bwMode="auto">
          <a:xfrm>
            <a:off x="7628099" y="3648891"/>
            <a:ext cx="653752" cy="515440"/>
          </a:xfrm>
          <a:custGeom>
            <a:avLst/>
            <a:gdLst>
              <a:gd name="connsiteX0" fmla="*/ 610 w 653752"/>
              <a:gd name="connsiteY0" fmla="*/ 0 h 515440"/>
              <a:gd name="connsiteX1" fmla="*/ 105112 w 653752"/>
              <a:gd name="connsiteY1" fmla="*/ 461555 h 515440"/>
              <a:gd name="connsiteX2" fmla="*/ 653752 w 653752"/>
              <a:gd name="connsiteY2" fmla="*/ 487680 h 515440"/>
            </a:gdLst>
            <a:ahLst/>
            <a:cxnLst>
              <a:cxn ang="0">
                <a:pos x="connsiteX0" y="connsiteY0"/>
              </a:cxn>
              <a:cxn ang="0">
                <a:pos x="connsiteX1" y="connsiteY1"/>
              </a:cxn>
              <a:cxn ang="0">
                <a:pos x="connsiteX2" y="connsiteY2"/>
              </a:cxn>
            </a:cxnLst>
            <a:rect l="l" t="t" r="r" b="b"/>
            <a:pathLst>
              <a:path w="653752" h="515440">
                <a:moveTo>
                  <a:pt x="610" y="0"/>
                </a:moveTo>
                <a:cubicBezTo>
                  <a:pt x="-1568" y="190137"/>
                  <a:pt x="-3745" y="380275"/>
                  <a:pt x="105112" y="461555"/>
                </a:cubicBezTo>
                <a:cubicBezTo>
                  <a:pt x="213969" y="542835"/>
                  <a:pt x="433860" y="515257"/>
                  <a:pt x="653752" y="487680"/>
                </a:cubicBezTo>
              </a:path>
            </a:pathLst>
          </a:custGeom>
          <a:noFill/>
          <a:ln w="41275" cap="flat" cmpd="sng" algn="ctr">
            <a:solidFill>
              <a:schemeClr val="tx1"/>
            </a:solidFill>
            <a:prstDash val="sysDot"/>
            <a:round/>
            <a:headEnd type="none" w="med" len="med"/>
            <a:tailEnd type="triangle" w="lg" len="lg"/>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Tree>
    <p:extLst>
      <p:ext uri="{BB962C8B-B14F-4D97-AF65-F5344CB8AC3E}">
        <p14:creationId xmlns:p14="http://schemas.microsoft.com/office/powerpoint/2010/main" val="1221573121"/>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Reeler</a:t>
            </a:r>
            <a:r>
              <a:rPr lang="en-US" dirty="0"/>
              <a:t> only operates in one direction either In or Out</a:t>
            </a:r>
          </a:p>
        </p:txBody>
      </p:sp>
      <p:sp>
        <p:nvSpPr>
          <p:cNvPr id="3" name="Text Placeholder 2"/>
          <p:cNvSpPr>
            <a:spLocks noGrp="1"/>
          </p:cNvSpPr>
          <p:nvPr>
            <p:ph type="body" idx="4294967295"/>
          </p:nvPr>
        </p:nvSpPr>
        <p:spPr>
          <a:xfrm>
            <a:off x="97655" y="1074198"/>
            <a:ext cx="8948022" cy="1079067"/>
          </a:xfrm>
        </p:spPr>
        <p:txBody>
          <a:bodyPr/>
          <a:lstStyle/>
          <a:p>
            <a:pPr lvl="0"/>
            <a:r>
              <a:rPr lang="en-US" sz="2000" dirty="0"/>
              <a:t>  3. Replace relay box</a:t>
            </a:r>
          </a:p>
          <a:p>
            <a:pPr lvl="1"/>
            <a:r>
              <a:rPr lang="en-US" sz="1600" dirty="0"/>
              <a:t> If the </a:t>
            </a:r>
            <a:r>
              <a:rPr lang="en-US" sz="1600" dirty="0" err="1"/>
              <a:t>Reeler</a:t>
            </a:r>
            <a:r>
              <a:rPr lang="en-US" sz="1600" dirty="0"/>
              <a:t> still does not operate in both directions, the Relay Box is faulty.</a:t>
            </a:r>
          </a:p>
        </p:txBody>
      </p:sp>
      <p:pic>
        <p:nvPicPr>
          <p:cNvPr id="7"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28575" y="0"/>
            <a:ext cx="914400" cy="9144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1" name="&quot;No&quot; Symbol 10"/>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2632" y="2505912"/>
            <a:ext cx="2642219" cy="3404828"/>
          </a:xfrm>
          <a:prstGeom prst="rect">
            <a:avLst/>
          </a:prstGeom>
        </p:spPr>
      </p:pic>
    </p:spTree>
    <p:extLst>
      <p:ext uri="{BB962C8B-B14F-4D97-AF65-F5344CB8AC3E}">
        <p14:creationId xmlns:p14="http://schemas.microsoft.com/office/powerpoint/2010/main" val="244472115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Gear Replacement Guide</a:t>
            </a:r>
          </a:p>
        </p:txBody>
      </p:sp>
      <p:pic>
        <p:nvPicPr>
          <p:cNvPr id="7" name="Picture 3" descr="C:\Documents and Settings\christopher_amick\Local Settings\Temporary Internet Files\Content.IE5\01YHUPM5\MC900433815[1].png"/>
          <p:cNvPicPr>
            <a:picLocks noChangeAspect="1" noChangeArrowheads="1"/>
          </p:cNvPicPr>
          <p:nvPr/>
        </p:nvPicPr>
        <p:blipFill>
          <a:blip r:embed="rId3" cstate="print"/>
          <a:srcRect/>
          <a:stretch>
            <a:fillRect/>
          </a:stretch>
        </p:blipFill>
        <p:spPr bwMode="auto">
          <a:xfrm>
            <a:off x="28575" y="0"/>
            <a:ext cx="914400" cy="9144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08" y="257993"/>
            <a:ext cx="1030020" cy="377311"/>
          </a:xfrm>
          <a:prstGeom prst="rect">
            <a:avLst/>
          </a:prstGeom>
        </p:spPr>
      </p:pic>
      <p:sp>
        <p:nvSpPr>
          <p:cNvPr id="11" name="&quot;No&quot; Symbol 10"/>
          <p:cNvSpPr>
            <a:spLocks noChangeAspect="1"/>
          </p:cNvSpPr>
          <p:nvPr/>
        </p:nvSpPr>
        <p:spPr bwMode="auto">
          <a:xfrm>
            <a:off x="1132549" y="26025"/>
            <a:ext cx="842739" cy="841248"/>
          </a:xfrm>
          <a:prstGeom prst="noSmoking">
            <a:avLst>
              <a:gd name="adj" fmla="val 5368"/>
            </a:avLst>
          </a:prstGeom>
          <a:solidFill>
            <a:schemeClr val="bg1"/>
          </a:solidFill>
          <a:ln w="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b="0" i="1" u="none" strike="noStrike" cap="none" normalizeH="0" baseline="0" dirty="0">
              <a:ln>
                <a:noFill/>
              </a:ln>
              <a:solidFill>
                <a:schemeClr val="bg1"/>
              </a:solidFill>
              <a:effectLst/>
              <a:latin typeface="Arial Unicode MS" pitchFamily="34" charset="-128"/>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172" y="1098743"/>
            <a:ext cx="8405754" cy="5643862"/>
          </a:xfrm>
          <a:prstGeom prst="rect">
            <a:avLst/>
          </a:prstGeom>
        </p:spPr>
      </p:pic>
    </p:spTree>
    <p:extLst>
      <p:ext uri="{BB962C8B-B14F-4D97-AF65-F5344CB8AC3E}">
        <p14:creationId xmlns:p14="http://schemas.microsoft.com/office/powerpoint/2010/main" val="142788202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66775"/>
          </a:xfrm>
        </p:spPr>
        <p:txBody>
          <a:bodyPr/>
          <a:lstStyle/>
          <a:p>
            <a:pPr algn="ctr"/>
            <a:r>
              <a:rPr lang="en-US" dirty="0"/>
              <a:t>Control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 y="1048079"/>
            <a:ext cx="8389620" cy="5654516"/>
          </a:xfrm>
          <a:prstGeom prst="rect">
            <a:avLst/>
          </a:prstGeom>
        </p:spPr>
      </p:pic>
    </p:spTree>
    <p:extLst>
      <p:ext uri="{BB962C8B-B14F-4D97-AF65-F5344CB8AC3E}">
        <p14:creationId xmlns:p14="http://schemas.microsoft.com/office/powerpoint/2010/main" val="243687476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52" y="1714561"/>
            <a:ext cx="8708148" cy="3718500"/>
          </a:xfrm>
          <a:prstGeom prst="rect">
            <a:avLst/>
          </a:prstGeom>
        </p:spPr>
      </p:pic>
      <p:sp>
        <p:nvSpPr>
          <p:cNvPr id="3" name="Title 2"/>
          <p:cNvSpPr>
            <a:spLocks noGrp="1"/>
          </p:cNvSpPr>
          <p:nvPr>
            <p:ph type="title"/>
          </p:nvPr>
        </p:nvSpPr>
        <p:spPr/>
        <p:txBody>
          <a:bodyPr/>
          <a:lstStyle/>
          <a:p>
            <a:r>
              <a:rPr lang="en-US" dirty="0"/>
              <a:t>Main Cable Connections</a:t>
            </a:r>
          </a:p>
        </p:txBody>
      </p:sp>
      <p:sp>
        <p:nvSpPr>
          <p:cNvPr id="4" name="Rectangle 3"/>
          <p:cNvSpPr/>
          <p:nvPr/>
        </p:nvSpPr>
        <p:spPr bwMode="auto">
          <a:xfrm>
            <a:off x="640080" y="2061084"/>
            <a:ext cx="6332220" cy="3280536"/>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994" y="1002060"/>
            <a:ext cx="10153172" cy="5711159"/>
          </a:xfrm>
          <a:prstGeom prst="rect">
            <a:avLst/>
          </a:prstGeom>
        </p:spPr>
      </p:pic>
      <p:sp>
        <p:nvSpPr>
          <p:cNvPr id="7" name="TextBox 6"/>
          <p:cNvSpPr txBox="1"/>
          <p:nvPr/>
        </p:nvSpPr>
        <p:spPr>
          <a:xfrm>
            <a:off x="2980776" y="4879955"/>
            <a:ext cx="1809150" cy="923330"/>
          </a:xfrm>
          <a:prstGeom prst="rect">
            <a:avLst/>
          </a:prstGeom>
          <a:noFill/>
        </p:spPr>
        <p:txBody>
          <a:bodyPr wrap="none" rtlCol="0">
            <a:spAutoFit/>
          </a:bodyPr>
          <a:lstStyle/>
          <a:p>
            <a:pPr>
              <a:buNone/>
            </a:pPr>
            <a:r>
              <a:rPr lang="en-US" sz="1800" dirty="0">
                <a:solidFill>
                  <a:schemeClr val="tx1"/>
                </a:solidFill>
                <a:latin typeface="Arial" pitchFamily="34" charset="0"/>
                <a:cs typeface="Arial" pitchFamily="34" charset="0"/>
              </a:rPr>
              <a:t>INPUT POWER</a:t>
            </a:r>
          </a:p>
          <a:p>
            <a:pPr>
              <a:buNone/>
            </a:pPr>
            <a:r>
              <a:rPr lang="en-US" sz="1800" dirty="0">
                <a:latin typeface="Arial" pitchFamily="34" charset="0"/>
                <a:cs typeface="Arial" pitchFamily="34" charset="0"/>
              </a:rPr>
              <a:t>FROM 270VDC</a:t>
            </a:r>
          </a:p>
          <a:p>
            <a:pPr>
              <a:buNone/>
            </a:pPr>
            <a:r>
              <a:rPr lang="en-US" sz="1800" dirty="0">
                <a:solidFill>
                  <a:schemeClr val="tx1"/>
                </a:solidFill>
                <a:latin typeface="Arial" pitchFamily="34" charset="0"/>
                <a:cs typeface="Arial" pitchFamily="34" charset="0"/>
              </a:rPr>
              <a:t>CONVERTER</a:t>
            </a:r>
          </a:p>
        </p:txBody>
      </p:sp>
      <p:cxnSp>
        <p:nvCxnSpPr>
          <p:cNvPr id="9" name="Straight Arrow Connector 8"/>
          <p:cNvCxnSpPr>
            <a:stCxn id="7" idx="1"/>
          </p:cNvCxnSpPr>
          <p:nvPr/>
        </p:nvCxnSpPr>
        <p:spPr bwMode="auto">
          <a:xfrm flipH="1" flipV="1">
            <a:off x="2072640" y="4739640"/>
            <a:ext cx="908136" cy="601980"/>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sp>
        <p:nvSpPr>
          <p:cNvPr id="10" name="TextBox 9"/>
          <p:cNvSpPr txBox="1"/>
          <p:nvPr/>
        </p:nvSpPr>
        <p:spPr>
          <a:xfrm>
            <a:off x="2341977" y="3857639"/>
            <a:ext cx="2539478" cy="307777"/>
          </a:xfrm>
          <a:prstGeom prst="rect">
            <a:avLst/>
          </a:prstGeom>
          <a:noFill/>
        </p:spPr>
        <p:txBody>
          <a:bodyPr wrap="none" rtlCol="0">
            <a:spAutoFit/>
          </a:bodyPr>
          <a:lstStyle/>
          <a:p>
            <a:pPr>
              <a:buNone/>
            </a:pPr>
            <a:r>
              <a:rPr lang="en-US" sz="1400" dirty="0">
                <a:solidFill>
                  <a:schemeClr val="tx1"/>
                </a:solidFill>
                <a:latin typeface="Arial" pitchFamily="34" charset="0"/>
                <a:cs typeface="Arial" pitchFamily="34" charset="0"/>
              </a:rPr>
              <a:t>28VDC E&amp;F CONNECTIONS</a:t>
            </a:r>
          </a:p>
        </p:txBody>
      </p:sp>
      <p:cxnSp>
        <p:nvCxnSpPr>
          <p:cNvPr id="11" name="Straight Arrow Connector 10"/>
          <p:cNvCxnSpPr>
            <a:cxnSpLocks/>
            <a:stCxn id="10" idx="1"/>
          </p:cNvCxnSpPr>
          <p:nvPr/>
        </p:nvCxnSpPr>
        <p:spPr bwMode="auto">
          <a:xfrm flipH="1">
            <a:off x="1887909" y="4011528"/>
            <a:ext cx="454068" cy="199421"/>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83" y="1043940"/>
            <a:ext cx="8379537" cy="5647720"/>
          </a:xfrm>
          <a:prstGeom prst="rect">
            <a:avLst/>
          </a:prstGeom>
        </p:spPr>
      </p:pic>
      <p:sp>
        <p:nvSpPr>
          <p:cNvPr id="3" name="Title 2"/>
          <p:cNvSpPr>
            <a:spLocks noGrp="1"/>
          </p:cNvSpPr>
          <p:nvPr>
            <p:ph type="title"/>
          </p:nvPr>
        </p:nvSpPr>
        <p:spPr>
          <a:xfrm>
            <a:off x="2933700" y="0"/>
            <a:ext cx="6210301" cy="866775"/>
          </a:xfrm>
        </p:spPr>
        <p:txBody>
          <a:bodyPr/>
          <a:lstStyle/>
          <a:p>
            <a:r>
              <a:rPr lang="en-US" dirty="0"/>
              <a:t>Input Control Power</a:t>
            </a:r>
          </a:p>
        </p:txBody>
      </p:sp>
      <p:sp>
        <p:nvSpPr>
          <p:cNvPr id="6" name="Rectangle 5"/>
          <p:cNvSpPr/>
          <p:nvPr/>
        </p:nvSpPr>
        <p:spPr bwMode="auto">
          <a:xfrm>
            <a:off x="563880" y="1043940"/>
            <a:ext cx="836023" cy="556260"/>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83" y="1043940"/>
            <a:ext cx="8379537" cy="5647720"/>
          </a:xfrm>
          <a:prstGeom prst="rect">
            <a:avLst/>
          </a:prstGeom>
        </p:spPr>
      </p:pic>
      <p:sp>
        <p:nvSpPr>
          <p:cNvPr id="3" name="Title 2"/>
          <p:cNvSpPr>
            <a:spLocks noGrp="1"/>
          </p:cNvSpPr>
          <p:nvPr>
            <p:ph type="title"/>
          </p:nvPr>
        </p:nvSpPr>
        <p:spPr>
          <a:xfrm>
            <a:off x="1706880" y="0"/>
            <a:ext cx="7437121" cy="866775"/>
          </a:xfrm>
        </p:spPr>
        <p:txBody>
          <a:bodyPr/>
          <a:lstStyle/>
          <a:p>
            <a:r>
              <a:rPr lang="en-US" dirty="0"/>
              <a:t>Control Transformer &amp; Diode Bridge</a:t>
            </a:r>
          </a:p>
        </p:txBody>
      </p:sp>
      <p:sp>
        <p:nvSpPr>
          <p:cNvPr id="6" name="Rectangle 5"/>
          <p:cNvSpPr/>
          <p:nvPr/>
        </p:nvSpPr>
        <p:spPr bwMode="auto">
          <a:xfrm>
            <a:off x="647700" y="3055620"/>
            <a:ext cx="1714500" cy="861060"/>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65" y="4011561"/>
            <a:ext cx="4944768" cy="2408199"/>
          </a:xfrm>
          <a:prstGeom prst="rect">
            <a:avLst/>
          </a:prstGeom>
        </p:spPr>
      </p:pic>
    </p:spTree>
    <p:extLst>
      <p:ext uri="{BB962C8B-B14F-4D97-AF65-F5344CB8AC3E}">
        <p14:creationId xmlns:p14="http://schemas.microsoft.com/office/powerpoint/2010/main" val="3124422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83" y="1043940"/>
            <a:ext cx="8379537" cy="5647720"/>
          </a:xfrm>
          <a:prstGeom prst="rect">
            <a:avLst/>
          </a:prstGeom>
        </p:spPr>
      </p:pic>
      <p:sp>
        <p:nvSpPr>
          <p:cNvPr id="3" name="Title 2"/>
          <p:cNvSpPr>
            <a:spLocks noGrp="1"/>
          </p:cNvSpPr>
          <p:nvPr>
            <p:ph type="title"/>
          </p:nvPr>
        </p:nvSpPr>
        <p:spPr>
          <a:xfrm>
            <a:off x="1706880" y="0"/>
            <a:ext cx="7437121" cy="866775"/>
          </a:xfrm>
        </p:spPr>
        <p:txBody>
          <a:bodyPr/>
          <a:lstStyle/>
          <a:p>
            <a:r>
              <a:rPr lang="en-US" dirty="0"/>
              <a:t>Motor Overload</a:t>
            </a:r>
          </a:p>
        </p:txBody>
      </p:sp>
      <p:sp>
        <p:nvSpPr>
          <p:cNvPr id="6" name="Rectangle 5"/>
          <p:cNvSpPr/>
          <p:nvPr/>
        </p:nvSpPr>
        <p:spPr bwMode="auto">
          <a:xfrm>
            <a:off x="2926080" y="990600"/>
            <a:ext cx="929640" cy="838200"/>
          </a:xfrm>
          <a:prstGeom prst="rect">
            <a:avLst/>
          </a:prstGeom>
          <a:solidFill>
            <a:srgbClr val="C2CD23">
              <a:alpha val="25000"/>
            </a:srgbClr>
          </a:solidFill>
          <a:ln w="9525" cap="flat" cmpd="sng" algn="ctr">
            <a:solidFill>
              <a:schemeClr val="accent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1" u="none" strike="noStrike" cap="none" normalizeH="0" baseline="0">
              <a:ln>
                <a:noFill/>
              </a:ln>
              <a:solidFill>
                <a:schemeClr val="bg1"/>
              </a:solidFill>
              <a:effectLst/>
              <a:latin typeface="Arial Unicode MS" pitchFamily="34" charset="-12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283" y="2380880"/>
            <a:ext cx="2851104" cy="4182153"/>
          </a:xfrm>
          <a:prstGeom prst="rect">
            <a:avLst/>
          </a:prstGeom>
        </p:spPr>
      </p:pic>
    </p:spTree>
    <p:extLst>
      <p:ext uri="{BB962C8B-B14F-4D97-AF65-F5344CB8AC3E}">
        <p14:creationId xmlns:p14="http://schemas.microsoft.com/office/powerpoint/2010/main" val="21850008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5190"/>
  <p:tag name="PUBLISH_TITLE" val="eLM.A1000.01"/>
  <p:tag name="ARTICULATE_PUBLISH_PATH" val="C:\Documents and Settings\paula\My Documents\Classes\A1000\eLM Test"/>
  <p:tag name="ARTICULATE_LOGO" val="ArticulateLogo.jpg"/>
  <p:tag name="ARTICULATE_PRESENTER" val="Paul Avery"/>
  <p:tag name="ARTICULATE_PRESENTER_GUID" val="6F93AEBA2A36"/>
  <p:tag name="ARTICULATE_LMS" val="0"/>
  <p:tag name="ARTICULATE_TEMPLATE" val="Yaskawa e-Learning"/>
  <p:tag name="ARTICULATE_TEMPLATE_GUID" val="4e127ce1-42fc-4f78-84f8-c1c9dcf89deb"/>
  <p:tag name="LMS_PUBLISH" val="No"/>
  <p:tag name="PRESENTER_PREVIEW_MODE" val="0"/>
  <p:tag name="PRESENTER_PREVIEW_START" val="1"/>
  <p:tag name="PLAYERLOGOHEIGHT" val="22"/>
  <p:tag name="PLAYERLOGOWIDTH" val="244"/>
  <p:tag name="LAUNCHINNEWWINDOW" val="1"/>
  <p:tag name="LASTPUBLISHED" val="C:\Documents and Settings\paula\My Documents\Classes\A1000\eLM Test\eLM.A1000.01\launcher.html"/>
  <p:tag name="ARTICULATE_PRESENTER_VERSION" val="6"/>
  <p:tag name="PRESENTATION_PLAYLIST_COUNT" val="0"/>
  <p:tag name="PRESENTATION_PRESENTER_SLIDE_LEVEL" val="0"/>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f10488df-6f14-4558-9246-6d8446e8a2c8"/>
  <p:tag name="ARTICULATE_SLIDE_NAV" val="1"/>
  <p:tag name="ARTICULATE_SLIDE_PAUSE" val="0"/>
  <p:tag name="ARTICULATE_NAV_LEVEL" val="1"/>
  <p:tag name="ARTICULATE_PLAYLIST_ID" val="-1"/>
  <p:tag name="ARTICULATE_LOCK_SLIDE" val="0"/>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819632be-568d-426c-b1a1-34f2dea6fcaa"/>
  <p:tag name="ARTICULATE_SLIDE_NAV" val="2"/>
  <p:tag name="ARTICULATE_SLIDE_PAUSE" val="1"/>
  <p:tag name="ARTICULATE_NAV_LEVEL" val="1"/>
  <p:tag name="ARTICULATE_PLAYLIST_ID" val="-1"/>
  <p:tag name="ARTICULATE_LOCK_SLIDE" val="0"/>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57a379e7-04f3-42f1-a0fe-48e3311bb9dc"/>
  <p:tag name="TIMELINE" val="24.5"/>
  <p:tag name="ANNOTATION_COUNT" val="0"/>
  <p:tag name="ARTICULATE_SLIDE_NAV" val="3"/>
  <p:tag name="ARTICULATE_SLIDE_PAUSE" val="1"/>
  <p:tag name="ARTICULATE_NAV_LEVEL" val="1"/>
  <p:tag name="ARTICULATE_PLAYLIST_ID" val="-1"/>
  <p:tag name="ARTICULATE_LOCK_SLIDE" val="0"/>
  <p:tag name="AUDIO_IMPORT" val="C:\Users\paul_avery\Documents\Classes\A1000\eLM Update\Narration\Slide 3.mp3"/>
  <p:tag name="AUDIO_ID" val="333"/>
  <p:tag name="ELAPSEDTIME" val="41.29"/>
</p:tagLst>
</file>

<file path=ppt/theme/theme1.xml><?xml version="1.0" encoding="utf-8"?>
<a:theme xmlns:a="http://schemas.openxmlformats.org/drawingml/2006/main" name="PP.YEA-D.01.TTS (Drives 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TTS Template 2007 LIVE CLASS Rev1.01">
  <a:themeElements>
    <a:clrScheme name="TTS Template 2007 LIVE CLASS Rev1.01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FF00"/>
      </a:folHlink>
    </a:clrScheme>
    <a:fontScheme name="3_TTS Template 2007 LIVE CLASS Rev1.01">
      <a:majorFont>
        <a:latin typeface="Arial"/>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solidFill>
            <a:schemeClr val="accent1"/>
          </a:solidFill>
          <a:prstDash val="solid"/>
          <a:round/>
          <a:headEnd type="none" w="med" len="med"/>
          <a:tailEnd type="none" w="med" len="med"/>
        </a:ln>
        <a:effectLst/>
      </a:spPr>
      <a:bodyPr vert="horz" wrap="square" lIns="91440" tIns="91440" rIns="91440" bIns="91440" numCol="1" rtlCol="0"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sz="1800" b="0" i="1" u="none" strike="noStrike" cap="none" normalizeH="0" baseline="0" smtClean="0">
            <a:ln>
              <a:noFill/>
            </a:ln>
            <a:solidFill>
              <a:schemeClr val="bg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91440" rIns="91440" bIns="9144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800" b="0" i="1" u="none" strike="noStrike" cap="none" normalizeH="0" baseline="0" smtClean="0">
            <a:ln>
              <a:noFill/>
            </a:ln>
            <a:solidFill>
              <a:schemeClr val="bg1"/>
            </a:solidFill>
            <a:effectLst/>
            <a:latin typeface="Arial Unicode MS" pitchFamily="34" charset="-128"/>
          </a:defRPr>
        </a:defPPr>
      </a:lstStyle>
    </a:lnDef>
    <a:txDef>
      <a:spPr>
        <a:noFill/>
      </a:spPr>
      <a:bodyPr wrap="square" rtlCol="0">
        <a:spAutoFit/>
      </a:bodyPr>
      <a:lstStyle>
        <a:defPPr>
          <a:buNone/>
          <a:defRPr sz="1400" dirty="0">
            <a:solidFill>
              <a:schemeClr val="tx1"/>
            </a:solidFill>
            <a:latin typeface="Arial" pitchFamily="34" charset="0"/>
            <a:cs typeface="Arial" pitchFamily="34" charset="0"/>
          </a:defRPr>
        </a:defPPr>
      </a:lstStyle>
    </a:txDef>
  </a:objectDefaults>
  <a:extraClrSchemeLst>
    <a:extraClrScheme>
      <a:clrScheme name="TTS Template 2007 LIVE CLASS Rev1.0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TS Template 2007 LIVE CLASS Rev1.0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TS Template 2007 LIVE CLASS Rev1.0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TS Template 2007 LIVE CLASS Rev1.0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TS Template 2007 LIVE CLASS Rev1.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TS Template 2007 LIVE CLASS Rev1.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TS Template 2007 LIVE CLASS Rev1.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TS Template 2007 LIVE CLASS Rev1.01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
      <a:clrScheme name="TTS Template 2007 LIVE CLASS Rev1.01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FF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PP.YEA-D.01.TTS (Drives Template)</Template>
  <TotalTime>47592</TotalTime>
  <Words>2273</Words>
  <Application>Microsoft Office PowerPoint</Application>
  <PresentationFormat>On-screen Show (4:3)</PresentationFormat>
  <Paragraphs>333</Paragraphs>
  <Slides>43</Slides>
  <Notes>43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Arial Unicode MS</vt:lpstr>
      <vt:lpstr>Monotype Sorts</vt:lpstr>
      <vt:lpstr>Ericsson GA628</vt:lpstr>
      <vt:lpstr>MS PGothic</vt:lpstr>
      <vt:lpstr>Wingdings</vt:lpstr>
      <vt:lpstr>Monotype Corsiva</vt:lpstr>
      <vt:lpstr>Times New Roman</vt:lpstr>
      <vt:lpstr>Symbol</vt:lpstr>
      <vt:lpstr>Arial</vt:lpstr>
      <vt:lpstr>Arial Narrow</vt:lpstr>
      <vt:lpstr>PP.YEA-D.01.TTS (Drives Template)</vt:lpstr>
      <vt:lpstr>3_TTS Template 2007 LIVE CLASS Rev1.01</vt:lpstr>
      <vt:lpstr>Hands-On Troubleshooting for Cable Reeler</vt:lpstr>
      <vt:lpstr>Class Agenda</vt:lpstr>
      <vt:lpstr>Elementary Diagram</vt:lpstr>
      <vt:lpstr>Input Power &amp; Motor</vt:lpstr>
      <vt:lpstr>Control</vt:lpstr>
      <vt:lpstr>Main Cable Connections</vt:lpstr>
      <vt:lpstr>Input Control Power</vt:lpstr>
      <vt:lpstr>Control Transformer &amp; Diode Bridge</vt:lpstr>
      <vt:lpstr>Motor Overload</vt:lpstr>
      <vt:lpstr>Forward &amp; Reverse Contactors</vt:lpstr>
      <vt:lpstr>Limit Switches for Motor</vt:lpstr>
      <vt:lpstr>Contactor Slave Relays</vt:lpstr>
      <vt:lpstr>Local Control Buttons &amp; Lights</vt:lpstr>
      <vt:lpstr>Remote Control Buttons &amp; Lights</vt:lpstr>
      <vt:lpstr>Model Numbers</vt:lpstr>
      <vt:lpstr>Test Equipment</vt:lpstr>
      <vt:lpstr>Checks without power</vt:lpstr>
      <vt:lpstr>Test Procedure Checklist</vt:lpstr>
      <vt:lpstr>Warning</vt:lpstr>
      <vt:lpstr>Input Fuses</vt:lpstr>
      <vt:lpstr>Control Transformer</vt:lpstr>
      <vt:lpstr>Diode Bridge</vt:lpstr>
      <vt:lpstr>Control Relay</vt:lpstr>
      <vt:lpstr>Contactor</vt:lpstr>
      <vt:lpstr>Overload Relay</vt:lpstr>
      <vt:lpstr>Motor</vt:lpstr>
      <vt:lpstr>Gear Box</vt:lpstr>
      <vt:lpstr>Checks with power</vt:lpstr>
      <vt:lpstr>Warning</vt:lpstr>
      <vt:lpstr>Warning</vt:lpstr>
      <vt:lpstr>Warning</vt:lpstr>
      <vt:lpstr>Warning</vt:lpstr>
      <vt:lpstr>Test Procedure Checklist</vt:lpstr>
      <vt:lpstr>Apply Power</vt:lpstr>
      <vt:lpstr>Reeler doesn’t operate in either direction</vt:lpstr>
      <vt:lpstr>Reeler doesn’t operate in either direction</vt:lpstr>
      <vt:lpstr>Reeler doesn’t operate in either direction</vt:lpstr>
      <vt:lpstr>Reeler doesn’t operate in either direction</vt:lpstr>
      <vt:lpstr>Reeler doesn’t operate in either direction</vt:lpstr>
      <vt:lpstr>Reeler only operates in one direction either In or Out</vt:lpstr>
      <vt:lpstr>Reeler only operates in one direction either In or Out</vt:lpstr>
      <vt:lpstr>Reeler only operates in one direction either In or Out</vt:lpstr>
      <vt:lpstr>Gear Replacement Guide</vt:lpstr>
    </vt:vector>
  </TitlesOfParts>
  <Company>Yaskawa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 Goes Here</dc:title>
  <dc:creator>Chris Amick</dc:creator>
  <cp:keywords>drives, powerpoint, template</cp:keywords>
  <cp:lastModifiedBy>John Dale</cp:lastModifiedBy>
  <cp:revision>1434</cp:revision>
  <dcterms:created xsi:type="dcterms:W3CDTF">2012-03-12T14:29:50Z</dcterms:created>
  <dcterms:modified xsi:type="dcterms:W3CDTF">2017-02-15T17:37:58Z</dcterms:modified>
  <cp:category>Drives</cp:category>
</cp:coreProperties>
</file>